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4" r:id="rId8"/>
    <p:sldId id="267" r:id="rId9"/>
    <p:sldId id="266" r:id="rId10"/>
    <p:sldId id="265" r:id="rId1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9D6F6-A8B1-4905-BA2F-5B40F394F337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E7760-6A87-494A-B9FC-72D45F02A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354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8787D-E8D6-4F51-8CA9-B6D2AA6C96B6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C184-9813-41A0-AE2A-2300B15FB6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71184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C184-9813-41A0-AE2A-2300B15FB62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80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91DB056-8F3A-45FF-9A8D-622F2EFA61B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7D52F94-3EBF-4054-954A-0177A7F64639}" type="datetimeFigureOut">
              <a:rPr lang="zh-TW" altLang="en-US" smtClean="0"/>
              <a:t>2016/12/20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古樓部落的遷徙</a:t>
            </a:r>
            <a:endParaRPr lang="zh-TW" altLang="en-US" sz="5400" b="1" cap="all" spc="0" dirty="0">
              <a:ln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15616" y="3185592"/>
            <a:ext cx="6858000" cy="3672408"/>
          </a:xfrm>
        </p:spPr>
        <p:txBody>
          <a:bodyPr>
            <a:normAutofit/>
          </a:bodyPr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謝若安 </a:t>
            </a:r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二年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9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班</a:t>
            </a:r>
          </a:p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謝駱苓 </a:t>
            </a:r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二年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9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班</a:t>
            </a:r>
          </a:p>
          <a:p>
            <a:pPr algn="l"/>
            <a:endParaRPr lang="en-US" altLang="zh-TW" dirty="0" smtClean="0">
              <a:latin typeface="+mn-ea"/>
            </a:endParaRPr>
          </a:p>
          <a:p>
            <a:pPr algn="l"/>
            <a:endParaRPr lang="en-US" altLang="zh-TW" dirty="0">
              <a:latin typeface="+mn-ea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指導老師</a:t>
            </a:r>
            <a:r>
              <a:rPr lang="en-US" altLang="zh-TW" sz="1600" dirty="0" smtClean="0">
                <a:solidFill>
                  <a:schemeClr val="tx1"/>
                </a:solidFill>
                <a:latin typeface="+mn-ea"/>
              </a:rPr>
              <a:t>:</a:t>
            </a: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+mn-ea"/>
              </a:rPr>
              <a:t>古春玲</a:t>
            </a:r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老師</a:t>
            </a:r>
          </a:p>
          <a:p>
            <a:pPr algn="ctr"/>
            <a:r>
              <a:rPr lang="zh-TW" altLang="en-US" sz="1600" dirty="0">
                <a:solidFill>
                  <a:schemeClr val="tx1"/>
                </a:solidFill>
                <a:latin typeface="+mn-ea"/>
              </a:rPr>
              <a:t>陳來福老師</a:t>
            </a:r>
          </a:p>
          <a:p>
            <a:pPr algn="l"/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65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76672"/>
            <a:ext cx="7620000" cy="612068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altLang="zh-TW" sz="4800" dirty="0" smtClean="0"/>
          </a:p>
          <a:p>
            <a:pPr marL="114300" indent="0" algn="ctr">
              <a:buNone/>
            </a:pPr>
            <a:r>
              <a:rPr lang="en-US" altLang="zh-TW" sz="8000" b="1" dirty="0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zh-TW" altLang="en-US" sz="8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TW" sz="8000" b="1" dirty="0" smtClean="0">
                <a:solidFill>
                  <a:schemeClr val="accent2">
                    <a:lumMod val="75000"/>
                  </a:schemeClr>
                </a:solidFill>
              </a:rPr>
              <a:t>END</a:t>
            </a:r>
            <a:endParaRPr lang="en-US" altLang="zh-TW" sz="8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 algn="ctr">
              <a:buNone/>
            </a:pPr>
            <a:r>
              <a:rPr lang="zh-TW" altLang="en-US" sz="8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-ExtB" pitchFamily="18" charset="-120"/>
                <a:ea typeface="新細明體-ExtB" pitchFamily="18" charset="-120"/>
              </a:rPr>
              <a:t>謝謝</a:t>
            </a:r>
            <a:r>
              <a:rPr lang="zh-TW" altLang="en-US" sz="8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-ExtB" pitchFamily="18" charset="-120"/>
                <a:ea typeface="新細明體-ExtB" pitchFamily="18" charset="-120"/>
              </a:rPr>
              <a:t>聆聽</a:t>
            </a:r>
            <a:endParaRPr lang="en-US" altLang="zh-TW" sz="8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-ExtB" pitchFamily="18" charset="-120"/>
              <a:ea typeface="新細明體-ExtB" pitchFamily="18" charset="-120"/>
            </a:endParaRPr>
          </a:p>
          <a:p>
            <a:pPr marL="114300" indent="0" algn="ctr">
              <a:buNone/>
            </a:pPr>
            <a:r>
              <a:rPr lang="en-US" altLang="zh-TW" sz="8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-ExtB" pitchFamily="18" charset="-120"/>
                <a:ea typeface="新細明體-ExtB" pitchFamily="18" charset="-120"/>
              </a:rPr>
              <a:t>masalu</a:t>
            </a:r>
            <a:endParaRPr lang="zh-TW" altLang="en-US" sz="8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-ExtB" pitchFamily="18" charset="-120"/>
              <a:ea typeface="新細明體-ExtB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9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（一）古樓部落現居</a:t>
            </a:r>
            <a:r>
              <a:rPr lang="zh-TW" altLang="en-US" sz="3200" dirty="0" smtClean="0"/>
              <a:t>位置</a:t>
            </a:r>
            <a:r>
              <a:rPr lang="en-US" altLang="zh-TW" sz="3200" dirty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7620000" cy="4988024"/>
          </a:xfrm>
        </p:spPr>
        <p:txBody>
          <a:bodyPr>
            <a:normAutofit/>
          </a:bodyPr>
          <a:lstStyle/>
          <a:p>
            <a:r>
              <a:rPr lang="zh-TW" altLang="en-US" dirty="0"/>
              <a:t>位於屏東縣來義鄉，地理位置在來義村的西北方</a:t>
            </a:r>
            <a:r>
              <a:rPr lang="zh-TW" altLang="en-US" dirty="0" smtClean="0"/>
              <a:t>，與</a:t>
            </a:r>
            <a:r>
              <a:rPr lang="zh-TW" altLang="en-US" dirty="0"/>
              <a:t>泰武鄉平和村、佳興村毗鄰</a:t>
            </a:r>
            <a:r>
              <a:rPr lang="zh-TW" altLang="en-US" dirty="0" smtClean="0"/>
              <a:t>，是</a:t>
            </a:r>
            <a:r>
              <a:rPr lang="zh-TW" altLang="en-US" dirty="0"/>
              <a:t>來義鄉最大的部落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23694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7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（二）古樓部落</a:t>
            </a:r>
            <a:r>
              <a:rPr lang="zh-TW" altLang="en-US" sz="3200" dirty="0" smtClean="0"/>
              <a:t>由來</a:t>
            </a:r>
            <a:r>
              <a:rPr lang="zh-TW" altLang="en-US" sz="3200" dirty="0" smtClean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4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/>
              <a:t>●</a:t>
            </a:r>
            <a:r>
              <a:rPr lang="en-US" altLang="zh-TW" dirty="0" err="1" smtClean="0"/>
              <a:t>Gulasa</a:t>
            </a:r>
            <a:r>
              <a:rPr lang="en-US" altLang="zh-TW" dirty="0" smtClean="0"/>
              <a:t> </a:t>
            </a:r>
            <a:r>
              <a:rPr lang="zh-TW" altLang="en-US" dirty="0"/>
              <a:t>（舊古樓部落的溪南方不遠處</a:t>
            </a:r>
            <a:r>
              <a:rPr lang="zh-TW" altLang="en-US" dirty="0" smtClean="0"/>
              <a:t>）</a:t>
            </a:r>
            <a:endParaRPr lang="en-US" altLang="zh-TW" dirty="0"/>
          </a:p>
          <a:p>
            <a:pPr marL="114300" indent="0">
              <a:buNone/>
            </a:pPr>
            <a:r>
              <a:rPr lang="zh-TW" altLang="en-US" dirty="0" smtClean="0"/>
              <a:t>●夫婦</a:t>
            </a:r>
            <a:r>
              <a:rPr lang="zh-TW" altLang="en-US" dirty="0" smtClean="0"/>
              <a:t>：</a:t>
            </a:r>
            <a:r>
              <a:rPr lang="en-US" altLang="zh-TW" dirty="0" err="1" smtClean="0"/>
              <a:t>Luluwan</a:t>
            </a:r>
            <a:r>
              <a:rPr lang="zh-TW" altLang="en-US" dirty="0" smtClean="0"/>
              <a:t>，</a:t>
            </a:r>
            <a:r>
              <a:rPr lang="en-US" altLang="zh-TW" dirty="0" err="1" smtClean="0"/>
              <a:t>Lukikiwan</a:t>
            </a:r>
            <a:endParaRPr lang="en-US" altLang="zh-TW" dirty="0" smtClean="0"/>
          </a:p>
          <a:p>
            <a:pPr marL="114300" indent="0">
              <a:buNone/>
            </a:pPr>
            <a:r>
              <a:rPr lang="zh-TW" altLang="en-US" dirty="0" smtClean="0"/>
              <a:t>●</a:t>
            </a:r>
            <a:r>
              <a:rPr lang="zh-TW" altLang="en-US" dirty="0" smtClean="0"/>
              <a:t>“ </a:t>
            </a:r>
            <a:r>
              <a:rPr lang="en-US" altLang="zh-TW" dirty="0" err="1"/>
              <a:t>kulalau</a:t>
            </a:r>
            <a:r>
              <a:rPr lang="en-US" altLang="zh-TW" dirty="0"/>
              <a:t>”</a:t>
            </a:r>
            <a:r>
              <a:rPr lang="zh-TW" altLang="en-US" dirty="0"/>
              <a:t>（意思是很寒冷的地方）</a:t>
            </a:r>
            <a:r>
              <a:rPr lang="zh-TW" altLang="en-US" dirty="0" smtClean="0"/>
              <a:t>，古</a:t>
            </a:r>
            <a:r>
              <a:rPr lang="zh-TW" altLang="en-US" dirty="0"/>
              <a:t>樓部落的</a:t>
            </a:r>
            <a:r>
              <a:rPr lang="zh-TW" altLang="en-US" dirty="0" smtClean="0"/>
              <a:t>由來</a:t>
            </a:r>
            <a:endParaRPr lang="en-US" altLang="zh-TW" dirty="0"/>
          </a:p>
          <a:p>
            <a:pPr marL="114300" indent="0">
              <a:buNone/>
            </a:pPr>
            <a:r>
              <a:rPr lang="zh-TW" altLang="en-US" dirty="0"/>
              <a:t>（吳開花口述、高芳逢譯）─資料來源：排灣族古樓部落的五年祭</a:t>
            </a:r>
            <a:r>
              <a:rPr lang="en-US" altLang="zh-TW" dirty="0"/>
              <a:t>11‧</a:t>
            </a:r>
            <a:r>
              <a:rPr lang="zh-TW" altLang="en-US" dirty="0"/>
              <a:t>國立屏東師範學院副教授陳枝烈</a:t>
            </a:r>
          </a:p>
          <a:p>
            <a:pPr marL="11430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01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/>
              <a:t>（三）</a:t>
            </a:r>
            <a:r>
              <a:rPr lang="zh-TW" altLang="en-US" sz="3200" dirty="0"/>
              <a:t>部落</a:t>
            </a:r>
            <a:r>
              <a:rPr lang="zh-TW" altLang="en-US" sz="3200" dirty="0" smtClean="0"/>
              <a:t>遷徙</a:t>
            </a:r>
            <a:r>
              <a:rPr lang="zh-TW" altLang="en-US" sz="3200" dirty="0" smtClean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268760"/>
            <a:ext cx="7620000" cy="480060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zh-TW" altLang="en-US" dirty="0"/>
              <a:t>起初是日治</a:t>
            </a:r>
            <a:r>
              <a:rPr lang="zh-TW" altLang="en-US" dirty="0" smtClean="0"/>
              <a:t>時期，</a:t>
            </a:r>
            <a:r>
              <a:rPr lang="zh-TW" altLang="en-US" dirty="0"/>
              <a:t>部落的勢力很強大，日本人怕難以控管，進行人口遷徙及分化，分成五次集體遷徙</a:t>
            </a:r>
            <a:r>
              <a:rPr lang="zh-TW" altLang="en-US" dirty="0" smtClean="0"/>
              <a:t>，民國</a:t>
            </a:r>
            <a:r>
              <a:rPr lang="zh-TW" altLang="en-US" dirty="0"/>
              <a:t>四十二年國民政府來台後，又將舊古樓部落遷村到目前的居住地，現在古樓部落有戶數三百八十三戶，人口數約一千三百八十九人，比日治時期少了</a:t>
            </a:r>
            <a:r>
              <a:rPr lang="zh-TW" altLang="en-US" dirty="0" smtClean="0"/>
              <a:t>很多  </a:t>
            </a: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 smtClean="0"/>
          </a:p>
          <a:p>
            <a:pPr marL="114300" indent="0">
              <a:buNone/>
            </a:pPr>
            <a:endParaRPr lang="en-US" altLang="zh-TW" dirty="0"/>
          </a:p>
          <a:p>
            <a:pPr marL="114300" indent="0">
              <a:buNone/>
            </a:pPr>
            <a:r>
              <a:rPr lang="en-US" altLang="zh-TW" dirty="0" smtClean="0"/>
              <a:t>http</a:t>
            </a:r>
            <a:r>
              <a:rPr lang="en-US" altLang="zh-TW" dirty="0"/>
              <a:t>://www.tonyhuang39.com/tony/tony1214.html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83667"/>
            <a:ext cx="453650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3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260648"/>
            <a:ext cx="7620000" cy="7220272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/>
              <a:t>五次重要的遷移依時間的先後，分別是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第</a:t>
            </a:r>
            <a:r>
              <a:rPr lang="zh-TW" altLang="en-US" dirty="0"/>
              <a:t>一批遷往臺東縣太麻里鄉新興村，由頭目 </a:t>
            </a:r>
            <a:r>
              <a:rPr lang="en-US" altLang="zh-TW" dirty="0" err="1"/>
              <a:t>Gurugurh</a:t>
            </a:r>
            <a:r>
              <a:rPr lang="en-US" altLang="zh-TW" dirty="0"/>
              <a:t> </a:t>
            </a:r>
            <a:r>
              <a:rPr lang="zh-TW" altLang="en-US" dirty="0"/>
              <a:t>領導的族人。</a:t>
            </a:r>
          </a:p>
          <a:p>
            <a:pPr marL="114300" indent="0" algn="just">
              <a:buNone/>
            </a:pPr>
            <a:r>
              <a:rPr lang="zh-TW" altLang="en-US" dirty="0" smtClean="0"/>
              <a:t>第二</a:t>
            </a:r>
            <a:r>
              <a:rPr lang="zh-TW" altLang="en-US" dirty="0"/>
              <a:t>批遷往臺東縣金峰鄉賓茂村，由頭目 </a:t>
            </a:r>
            <a:r>
              <a:rPr lang="en-US" altLang="zh-TW" dirty="0" err="1"/>
              <a:t>Girhing</a:t>
            </a:r>
            <a:r>
              <a:rPr lang="en-US" altLang="zh-TW" dirty="0"/>
              <a:t> </a:t>
            </a:r>
            <a:r>
              <a:rPr lang="zh-TW" altLang="en-US" dirty="0"/>
              <a:t>家領導。</a:t>
            </a:r>
          </a:p>
          <a:p>
            <a:pPr marL="114300" indent="0" algn="just">
              <a:buNone/>
            </a:pPr>
            <a:r>
              <a:rPr lang="zh-TW" altLang="en-US" dirty="0" smtClean="0"/>
              <a:t>第三批由 </a:t>
            </a:r>
            <a:r>
              <a:rPr lang="en-US" altLang="zh-TW" dirty="0" err="1"/>
              <a:t>Radan</a:t>
            </a:r>
            <a:r>
              <a:rPr lang="en-US" altLang="zh-TW" dirty="0"/>
              <a:t> </a:t>
            </a:r>
            <a:r>
              <a:rPr lang="zh-TW" altLang="en-US" dirty="0"/>
              <a:t>家頭目領導遷往臺東縣達仁鄉的東高社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第四批由舊</a:t>
            </a:r>
            <a:r>
              <a:rPr lang="zh-TW" altLang="en-US" dirty="0"/>
              <a:t>古樓村民再度往東部遷到現今台東縣的土坂村和</a:t>
            </a:r>
            <a:r>
              <a:rPr lang="zh-TW" altLang="en-US" dirty="0" smtClean="0"/>
              <a:t>南田村。</a:t>
            </a:r>
            <a:endParaRPr lang="en-US" altLang="zh-TW" dirty="0" smtClean="0"/>
          </a:p>
          <a:p>
            <a:pPr marL="114300" indent="0" algn="just">
              <a:buNone/>
            </a:pPr>
            <a:r>
              <a:rPr lang="zh-TW" altLang="en-US" dirty="0" smtClean="0"/>
              <a:t>最後</a:t>
            </a:r>
            <a:r>
              <a:rPr lang="zh-TW" altLang="en-US" dirty="0"/>
              <a:t>一批留在舊古樓的</a:t>
            </a:r>
            <a:r>
              <a:rPr lang="zh-TW" altLang="en-US" dirty="0" smtClean="0"/>
              <a:t>居民，則是由政府的安排遷到現在的古樓、文樂、望嘉和高見等村落</a:t>
            </a: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just">
              <a:buNone/>
            </a:pPr>
            <a:endParaRPr lang="en-US" altLang="zh-TW" dirty="0"/>
          </a:p>
          <a:p>
            <a:pPr marL="114300" indent="0" algn="just">
              <a:buNone/>
            </a:pPr>
            <a:endParaRPr lang="en-US" altLang="zh-TW" dirty="0" smtClean="0"/>
          </a:p>
          <a:p>
            <a:pPr marL="114300" indent="0" algn="ctr">
              <a:buNone/>
            </a:pPr>
            <a:r>
              <a:rPr lang="zh-TW" altLang="en-US" sz="1400" dirty="0"/>
              <a:t>圖二：舊古樓遷徙史</a:t>
            </a:r>
          </a:p>
          <a:p>
            <a:pPr marL="114300" indent="0" algn="ctr">
              <a:buNone/>
            </a:pPr>
            <a:r>
              <a:rPr lang="zh-TW" altLang="en-US" sz="1400" dirty="0"/>
              <a:t>（資料來源：原住民電視台</a:t>
            </a:r>
            <a:r>
              <a:rPr lang="en-US" altLang="zh-TW" sz="1400" dirty="0"/>
              <a:t>‧</a:t>
            </a:r>
            <a:r>
              <a:rPr lang="zh-TW" altLang="en-US" sz="1400" dirty="0"/>
              <a:t>尋找祖靈地）</a:t>
            </a:r>
          </a:p>
          <a:p>
            <a:pPr marL="114300" indent="0" algn="just">
              <a:buNone/>
            </a:pPr>
            <a:endParaRPr lang="zh-TW" altLang="en-US" dirty="0" smtClean="0"/>
          </a:p>
          <a:p>
            <a:pPr marL="114300" indent="0" algn="just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73" y="3673909"/>
            <a:ext cx="35718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5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影片</a:t>
            </a:r>
            <a:r>
              <a:rPr lang="en-US" altLang="zh-TW" sz="3200" dirty="0" smtClean="0">
                <a:solidFill>
                  <a:schemeClr val="tx1"/>
                </a:solidFill>
              </a:rPr>
              <a:t>:</a:t>
            </a:r>
            <a:r>
              <a:rPr lang="zh-TW" altLang="en-US" sz="3200" dirty="0" smtClean="0"/>
              <a:t> </a:t>
            </a:r>
            <a:r>
              <a:rPr lang="en-US" altLang="zh-TW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kuljaljau</a:t>
            </a:r>
            <a:r>
              <a:rPr lang="en-US" altLang="zh-TW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zh-TW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舊古樓部落 </a:t>
            </a:r>
            <a:r>
              <a:rPr lang="en-US" altLang="zh-TW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60~100</a:t>
            </a:r>
            <a:r>
              <a:rPr lang="zh-TW" alt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年前</a:t>
            </a:r>
          </a:p>
        </p:txBody>
      </p:sp>
      <p:pic>
        <p:nvPicPr>
          <p:cNvPr id="4" name="{ 大武山的排灣族民 } kuljaljau 舊古樓部落  60-100年前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1" y="1244757"/>
            <a:ext cx="6912769" cy="4632515"/>
          </a:xfrm>
        </p:spPr>
      </p:pic>
    </p:spTree>
    <p:extLst>
      <p:ext uri="{BB962C8B-B14F-4D97-AF65-F5344CB8AC3E}">
        <p14:creationId xmlns:p14="http://schemas.microsoft.com/office/powerpoint/2010/main" val="3723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/>
              <a:t>（四）部落遷徙後的</a:t>
            </a:r>
            <a:r>
              <a:rPr lang="zh-TW" altLang="en-US" sz="3200" dirty="0" smtClean="0"/>
              <a:t>影響</a:t>
            </a:r>
            <a:r>
              <a:rPr lang="zh-TW" altLang="en-US" sz="3200" dirty="0" smtClean="0">
                <a:latin typeface="新細明體"/>
                <a:ea typeface="新細明體"/>
              </a:rPr>
              <a:t>：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340768"/>
            <a:ext cx="8208912" cy="54006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zh-TW" altLang="zh-TW" dirty="0" smtClean="0"/>
              <a:t>三年</a:t>
            </a:r>
            <a:r>
              <a:rPr lang="zh-TW" altLang="zh-TW" dirty="0"/>
              <a:t>後村民仍無法適應，每晚都有男人稱說自己見到魔鬼（</a:t>
            </a:r>
            <a:r>
              <a:rPr lang="en-US" altLang="zh-TW" dirty="0" err="1"/>
              <a:t>gemalal</a:t>
            </a:r>
            <a:r>
              <a:rPr lang="zh-TW" altLang="zh-TW" dirty="0"/>
              <a:t>），有的男人在附近荒野飛越橫過，村民、家人都束手無策。</a:t>
            </a:r>
          </a:p>
          <a:p>
            <a:pPr marL="114300" indent="0">
              <a:buNone/>
            </a:pPr>
            <a:r>
              <a:rPr lang="zh-TW" altLang="zh-TW" dirty="0"/>
              <a:t>男子恢復後，陳述自己當時所看到的景象：「一位盛裝的勇士穿著頭目樣式的刺繡長圍褲、上身穿獸皮衣（</a:t>
            </a:r>
            <a:r>
              <a:rPr lang="en-US" altLang="zh-TW" dirty="0" err="1"/>
              <a:t>tsabuk</a:t>
            </a:r>
            <a:r>
              <a:rPr lang="zh-TW" altLang="zh-TW" dirty="0"/>
              <a:t>），身邊還帶著一隻狗，常在引誘我跟他走。」，據村民說曾有一位名叫</a:t>
            </a:r>
            <a:r>
              <a:rPr lang="en-US" altLang="zh-TW" dirty="0" err="1"/>
              <a:t>qarutsangal</a:t>
            </a:r>
            <a:r>
              <a:rPr lang="zh-TW" altLang="zh-TW" dirty="0"/>
              <a:t>的頭目被埋在現址的古樓國小，他家就在那裏，他和他的狗一同死在該處，所以常出現陷害古樓男人的模樣就是他的遊魂。一次比一次更恐怖的意外事件發生，古樓長老們便集會討論，認為新古樓（</a:t>
            </a:r>
            <a:r>
              <a:rPr lang="en-US" altLang="zh-TW" dirty="0" err="1"/>
              <a:t>kuljaljau</a:t>
            </a:r>
            <a:r>
              <a:rPr lang="zh-TW" altLang="zh-TW" dirty="0"/>
              <a:t>）地主的神靈凶險，決定請卓太平祭師率領男青年前往舊古樓，做遷移祖神祭位的儀式。</a:t>
            </a:r>
          </a:p>
          <a:p>
            <a:pPr marL="114300" indent="0">
              <a:buNone/>
            </a:pPr>
            <a:r>
              <a:rPr lang="zh-TW" altLang="zh-TW" dirty="0"/>
              <a:t>後來就在中山路（古樓國小西山坡上）設立部落祭位（</a:t>
            </a:r>
            <a:r>
              <a:rPr lang="en-US" altLang="zh-TW" dirty="0" err="1"/>
              <a:t>tavitavi</a:t>
            </a:r>
            <a:r>
              <a:rPr lang="zh-TW" altLang="zh-TW" dirty="0"/>
              <a:t>），以及部落插標處像祖神獻祭物的祭位。此外也為</a:t>
            </a:r>
            <a:r>
              <a:rPr lang="en-US" altLang="zh-TW" dirty="0" err="1"/>
              <a:t>qarutsangal</a:t>
            </a:r>
            <a:r>
              <a:rPr lang="zh-TW" altLang="zh-TW" dirty="0"/>
              <a:t>頭目的靈魂奠定祭位。奠定了個不同的祭祀石位後，第二天晚上就不在鬧鬼。之後回復各項正式、公開的祭典活動後，村民才安定下來。</a:t>
            </a:r>
          </a:p>
          <a:p>
            <a:pPr marL="11430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52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經過了多次的搬遷，古樓村民人數日漸減少，離原部落也越來越遠，在搬遷的過程中，村民有諸多的不捨及無奈，在統治者的施壓下也只能服從對方，有些</a:t>
            </a:r>
            <a:r>
              <a:rPr lang="en-US" altLang="zh-TW" dirty="0" err="1"/>
              <a:t>vuvu</a:t>
            </a:r>
            <a:r>
              <a:rPr lang="zh-TW" altLang="zh-TW" dirty="0"/>
              <a:t>們因為不願死在原部落外，常常交代後輩死後一定要把他</a:t>
            </a:r>
            <a:r>
              <a:rPr lang="en-US" altLang="zh-TW" dirty="0"/>
              <a:t>/</a:t>
            </a:r>
            <a:r>
              <a:rPr lang="zh-TW" altLang="zh-TW" dirty="0"/>
              <a:t>她帶回原本部落的家，才得以安息。</a:t>
            </a:r>
          </a:p>
          <a:p>
            <a:r>
              <a:rPr lang="zh-TW" altLang="zh-TW" dirty="0"/>
              <a:t>每搬到一個新的環境，村民們就必須重新適應，有些人因為無法適應而早逝，剩下的人也用了多年的時間慢慢適應，祭典、儀式、活動才慢慢找回，生活也越來越安穩。後來漢人來到了部落，多年下來部落逐漸被漢化，新一代的部落小孩連最基本母語都不會說，只會說一些單字，叫他說一段話都有困難，傳統逐漸失傳，年輕人們一一向外奔波打拼，留在部落的只剩下老人、小孩和一些中年人，被稱為保留文化最好的古樓部落，傳承文化成了一個大問題，我們再不重視自己的文化，將來這些美麗的文化以後就再也看不到。</a:t>
            </a:r>
          </a:p>
          <a:p>
            <a:pPr marL="114300" indent="0">
              <a:buNone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71316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48680"/>
            <a:ext cx="7620000" cy="5852120"/>
          </a:xfrm>
        </p:spPr>
        <p:txBody>
          <a:bodyPr/>
          <a:lstStyle/>
          <a:p>
            <a:pPr marL="114300" indent="0" algn="ctr">
              <a:buNone/>
            </a:pPr>
            <a:endParaRPr lang="en-US" altLang="zh-TW" sz="2400" dirty="0" smtClean="0"/>
          </a:p>
          <a:p>
            <a:pPr marL="114300" indent="0" algn="ctr">
              <a:buNone/>
            </a:pPr>
            <a:endParaRPr lang="en-US" altLang="zh-TW" sz="2400" dirty="0"/>
          </a:p>
          <a:p>
            <a:pPr marL="114300" indent="0" algn="ctr">
              <a:buNone/>
            </a:pPr>
            <a:endParaRPr lang="en-US" altLang="zh-TW" sz="2400" dirty="0" smtClean="0"/>
          </a:p>
          <a:p>
            <a:pPr marL="114300" indent="0" algn="ctr">
              <a:buNone/>
            </a:pPr>
            <a:endParaRPr lang="en-US" altLang="zh-TW" sz="2400" dirty="0"/>
          </a:p>
          <a:p>
            <a:pPr marL="114300" indent="0" algn="ctr">
              <a:buNone/>
            </a:pPr>
            <a:endParaRPr lang="en-US" altLang="zh-TW" sz="2400" dirty="0" smtClean="0"/>
          </a:p>
          <a:p>
            <a:pPr marL="114300" indent="0" algn="ctr">
              <a:buNone/>
            </a:pPr>
            <a:r>
              <a:rPr lang="zh-TW" altLang="en-US" sz="4800" dirty="0" smtClean="0">
                <a:solidFill>
                  <a:schemeClr val="accent1"/>
                </a:solidFill>
              </a:rPr>
              <a:t>心得</a:t>
            </a:r>
            <a:r>
              <a:rPr lang="en-US" altLang="zh-TW" sz="4800" dirty="0">
                <a:solidFill>
                  <a:schemeClr val="accent1"/>
                </a:solidFill>
                <a:sym typeface="Wingdings" pitchFamily="2" charset="2"/>
              </a:rPr>
              <a:t>:</a:t>
            </a:r>
            <a:r>
              <a:rPr lang="zh-TW" altLang="en-US" sz="4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altLang="zh-TW" sz="4800" dirty="0">
                <a:solidFill>
                  <a:schemeClr val="accent1"/>
                </a:solidFill>
                <a:latin typeface="新細明體"/>
                <a:sym typeface="Wingdings" pitchFamily="2" charset="2"/>
              </a:rPr>
              <a:t>(</a:t>
            </a:r>
            <a:r>
              <a:rPr lang="zh-TW" altLang="en-US" sz="4800" dirty="0">
                <a:solidFill>
                  <a:schemeClr val="accent1"/>
                </a:solidFill>
                <a:sym typeface="Wingdings" pitchFamily="2" charset="2"/>
              </a:rPr>
              <a:t>口述</a:t>
            </a:r>
            <a:r>
              <a:rPr lang="en-US" altLang="zh-TW" sz="4800" dirty="0">
                <a:solidFill>
                  <a:schemeClr val="accent1"/>
                </a:solidFill>
                <a:latin typeface="新細明體"/>
                <a:sym typeface="Wingdings" pitchFamily="2" charset="2"/>
              </a:rPr>
              <a:t>)</a:t>
            </a:r>
            <a:endParaRPr lang="zh-TW" alt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相鄰">
  <a:themeElements>
    <a:clrScheme name="精裝版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174</TotalTime>
  <Words>878</Words>
  <Application>Microsoft Office PowerPoint</Application>
  <PresentationFormat>如螢幕大小 (4:3)</PresentationFormat>
  <Paragraphs>63</Paragraphs>
  <Slides>10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相鄰</vt:lpstr>
      <vt:lpstr>古樓部落的遷徙</vt:lpstr>
      <vt:lpstr>（一）古樓部落現居位置：</vt:lpstr>
      <vt:lpstr>（二）古樓部落由來：</vt:lpstr>
      <vt:lpstr>（三）部落遷徙：</vt:lpstr>
      <vt:lpstr>PowerPoint 簡報</vt:lpstr>
      <vt:lpstr>影片: kuljaljau 舊古樓部落 60~100年前</vt:lpstr>
      <vt:lpstr>（四）部落遷徙後的影響：</vt:lpstr>
      <vt:lpstr>結論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古樓部落的遷徙</dc:title>
  <dc:creator>USER</dc:creator>
  <cp:lastModifiedBy>USER</cp:lastModifiedBy>
  <cp:revision>16</cp:revision>
  <dcterms:created xsi:type="dcterms:W3CDTF">2016-11-22T05:50:05Z</dcterms:created>
  <dcterms:modified xsi:type="dcterms:W3CDTF">2016-12-20T07:02:04Z</dcterms:modified>
</cp:coreProperties>
</file>