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3" r:id="rId27"/>
    <p:sldId id="285" r:id="rId28"/>
    <p:sldId id="282" r:id="rId2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ED8C"/>
    <a:srgbClr val="408EEC"/>
    <a:srgbClr val="FF69FF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114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 sz="9600" b="1">
                <a:solidFill>
                  <a:srgbClr val="00FFFF"/>
                </a:solidFill>
                <a:latin typeface="DFKai-SB"/>
                <a:ea typeface="DFKai-SB"/>
                <a:cs typeface="DFKai-SB"/>
                <a:sym typeface="DFKai-SB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TW"/>
              <a:t>‹#›</a:t>
            </a:fld>
            <a:endParaRPr 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zh-TW" sz="1000">
                <a:solidFill>
                  <a:schemeClr val="dk2"/>
                </a:solidFill>
              </a:rPr>
              <a:t>‹#›</a:t>
            </a:fld>
            <a:endParaRPr lang="zh-TW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openxmlformats.org/officeDocument/2006/relationships/image" Target="../media/image49.jp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" Target="slide27.xml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105975" y="3940650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4800" b="1" dirty="0">
                <a:solidFill>
                  <a:srgbClr val="128FFF"/>
                </a:solidFill>
                <a:latin typeface="DFKai-SB"/>
                <a:ea typeface="DFKai-SB"/>
                <a:cs typeface="DFKai-SB"/>
                <a:sym typeface="DFKai-SB"/>
              </a:rPr>
              <a:t>陳咨穎&amp;陳學修</a:t>
            </a:r>
          </a:p>
        </p:txBody>
      </p:sp>
      <p:sp>
        <p:nvSpPr>
          <p:cNvPr id="56" name="Shape 56"/>
          <p:cNvSpPr txBox="1"/>
          <p:nvPr/>
        </p:nvSpPr>
        <p:spPr>
          <a:xfrm>
            <a:off x="0" y="4903500"/>
            <a:ext cx="6086700" cy="24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>
                <a:solidFill>
                  <a:srgbClr val="B6D7A8"/>
                </a:solidFill>
              </a:rPr>
              <a:t>圖片來源:DW</a:t>
            </a:r>
          </a:p>
        </p:txBody>
      </p:sp>
      <p:sp>
        <p:nvSpPr>
          <p:cNvPr id="57" name="Shape 57"/>
          <p:cNvSpPr txBox="1"/>
          <p:nvPr/>
        </p:nvSpPr>
        <p:spPr>
          <a:xfrm>
            <a:off x="0" y="0"/>
            <a:ext cx="7622700" cy="24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0" y="0"/>
            <a:ext cx="9016500" cy="24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905" y="-185544"/>
            <a:ext cx="6681795" cy="16033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425525" y="-536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sz="7200" b="1">
                <a:solidFill>
                  <a:srgbClr val="FF1BED"/>
                </a:solidFill>
                <a:latin typeface="DFKai-SB"/>
                <a:ea typeface="DFKai-SB"/>
                <a:cs typeface="DFKai-SB"/>
                <a:sym typeface="DFKai-SB"/>
              </a:rPr>
              <a:t>家燕交配</a:t>
            </a:r>
          </a:p>
        </p:txBody>
      </p:sp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7975" y="1665850"/>
            <a:ext cx="5095699" cy="2903025"/>
          </a:xfrm>
          <a:prstGeom prst="rect">
            <a:avLst/>
          </a:prstGeom>
          <a:noFill/>
          <a:ln w="38100" cap="flat" cmpd="sng">
            <a:solidFill>
              <a:srgbClr val="BEAEFF"/>
            </a:solidFill>
            <a:prstDash val="lgDashDot"/>
            <a:round/>
            <a:headEnd type="none" w="med" len="med"/>
            <a:tailEnd type="none" w="med" len="med"/>
          </a:ln>
        </p:spPr>
      </p:pic>
      <p:pic>
        <p:nvPicPr>
          <p:cNvPr id="134" name="Shape 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53" y="0"/>
            <a:ext cx="7295197" cy="5143500"/>
          </a:xfrm>
          <a:prstGeom prst="rect">
            <a:avLst/>
          </a:prstGeom>
          <a:noFill/>
          <a:ln w="38100" cap="flat" cmpd="sng">
            <a:solidFill>
              <a:srgbClr val="FFD966"/>
            </a:solidFill>
            <a:prstDash val="dashDot"/>
            <a:round/>
            <a:headEnd type="none" w="med" len="med"/>
            <a:tailEnd type="none" w="med" len="med"/>
          </a:ln>
        </p:spPr>
      </p:pic>
      <p:sp>
        <p:nvSpPr>
          <p:cNvPr id="135" name="Shape 135"/>
          <p:cNvSpPr txBox="1"/>
          <p:nvPr/>
        </p:nvSpPr>
        <p:spPr>
          <a:xfrm>
            <a:off x="7547825" y="-185034"/>
            <a:ext cx="1787400" cy="522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7200" b="1" dirty="0">
                <a:solidFill>
                  <a:srgbClr val="46B0C8"/>
                </a:solidFill>
                <a:latin typeface="DFKai-SB"/>
                <a:ea typeface="DFKai-SB"/>
                <a:cs typeface="DFKai-SB"/>
                <a:sym typeface="DFKai-SB"/>
              </a:rPr>
              <a:t>家燕交配</a:t>
            </a:r>
          </a:p>
        </p:txBody>
      </p:sp>
      <p:cxnSp>
        <p:nvCxnSpPr>
          <p:cNvPr id="136" name="Shape 136"/>
          <p:cNvCxnSpPr/>
          <p:nvPr/>
        </p:nvCxnSpPr>
        <p:spPr>
          <a:xfrm>
            <a:off x="1140725" y="484975"/>
            <a:ext cx="1427700" cy="1045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7" name="Shape 137"/>
          <p:cNvCxnSpPr/>
          <p:nvPr/>
        </p:nvCxnSpPr>
        <p:spPr>
          <a:xfrm>
            <a:off x="1395575" y="2049150"/>
            <a:ext cx="1427700" cy="1045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8" name="Shape 138"/>
          <p:cNvSpPr txBox="1"/>
          <p:nvPr/>
        </p:nvSpPr>
        <p:spPr>
          <a:xfrm>
            <a:off x="537125" y="34000"/>
            <a:ext cx="1284300" cy="48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2400" b="1">
                <a:latin typeface="DFKai-SB"/>
                <a:ea typeface="DFKai-SB"/>
                <a:cs typeface="DFKai-SB"/>
                <a:sym typeface="DFKai-SB"/>
              </a:rPr>
              <a:t>公鳥</a:t>
            </a:r>
          </a:p>
        </p:txBody>
      </p:sp>
      <p:sp>
        <p:nvSpPr>
          <p:cNvPr id="139" name="Shape 139"/>
          <p:cNvSpPr txBox="1"/>
          <p:nvPr/>
        </p:nvSpPr>
        <p:spPr>
          <a:xfrm>
            <a:off x="601100" y="1448100"/>
            <a:ext cx="1011000" cy="43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2400">
                <a:latin typeface="DFKai-SB"/>
                <a:ea typeface="DFKai-SB"/>
                <a:cs typeface="DFKai-SB"/>
                <a:sym typeface="DFKai-SB"/>
              </a:rPr>
              <a:t>母鳥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7529945" y="4662055"/>
            <a:ext cx="1614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圖片來源</a:t>
            </a:r>
            <a:r>
              <a:rPr lang="en-US" altLang="zh-TW" dirty="0"/>
              <a:t>:</a:t>
            </a:r>
            <a:r>
              <a:rPr lang="zh-TW" altLang="en-US" dirty="0"/>
              <a:t>隨意窩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46" name="Shape 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091" y="0"/>
            <a:ext cx="7711485" cy="5143500"/>
          </a:xfrm>
          <a:prstGeom prst="rect">
            <a:avLst/>
          </a:prstGeom>
          <a:noFill/>
          <a:ln w="38100" cap="flat" cmpd="sng">
            <a:solidFill>
              <a:srgbClr val="8DEFFF"/>
            </a:solidFill>
            <a:prstDash val="lgDash"/>
            <a:round/>
            <a:headEnd type="none" w="med" len="med"/>
            <a:tailEnd type="none" w="med" len="med"/>
          </a:ln>
        </p:spPr>
      </p:pic>
      <p:sp>
        <p:nvSpPr>
          <p:cNvPr id="147" name="Shape 147"/>
          <p:cNvSpPr/>
          <p:nvPr/>
        </p:nvSpPr>
        <p:spPr>
          <a:xfrm>
            <a:off x="5355250" y="2629800"/>
            <a:ext cx="1236300" cy="10041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54" name="Shape 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257" y="0"/>
            <a:ext cx="7711485" cy="5143500"/>
          </a:xfrm>
          <a:prstGeom prst="rect">
            <a:avLst/>
          </a:prstGeom>
          <a:noFill/>
          <a:ln w="38100" cap="flat" cmpd="sng">
            <a:solidFill>
              <a:srgbClr val="4029FF"/>
            </a:solidFill>
            <a:prstDash val="dashDot"/>
            <a:round/>
            <a:headEnd type="none" w="med" len="med"/>
            <a:tailEnd type="none" w="med" len="med"/>
          </a:ln>
        </p:spPr>
      </p:pic>
      <p:sp>
        <p:nvSpPr>
          <p:cNvPr id="155" name="Shape 155"/>
          <p:cNvSpPr/>
          <p:nvPr/>
        </p:nvSpPr>
        <p:spPr>
          <a:xfrm>
            <a:off x="976775" y="1236350"/>
            <a:ext cx="3784200" cy="2841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311700" y="373775"/>
            <a:ext cx="8520600" cy="1192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3000" b="1">
                <a:latin typeface="DFKai-SB"/>
                <a:ea typeface="DFKai-SB"/>
                <a:cs typeface="DFKai-SB"/>
                <a:sym typeface="DFKai-SB"/>
              </a:rPr>
              <a:t>家燕通常築巢於住家騎樓的牆上，巢以濕泥混雜著細草莖築成。</a:t>
            </a:r>
          </a:p>
        </p:txBody>
      </p:sp>
      <p:pic>
        <p:nvPicPr>
          <p:cNvPr id="161" name="Shape 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6325" y="997274"/>
            <a:ext cx="5646900" cy="4104275"/>
          </a:xfrm>
          <a:prstGeom prst="rect">
            <a:avLst/>
          </a:prstGeom>
          <a:noFill/>
          <a:ln w="38100" cap="flat" cmpd="sng">
            <a:solidFill>
              <a:srgbClr val="9900FF"/>
            </a:solidFill>
            <a:prstDash val="dashDot"/>
            <a:round/>
            <a:headEnd type="none" w="med" len="med"/>
            <a:tailEnd type="none" w="med" len="med"/>
          </a:ln>
        </p:spPr>
      </p:pic>
      <p:sp>
        <p:nvSpPr>
          <p:cNvPr id="162" name="Shape 162"/>
          <p:cNvSpPr txBox="1"/>
          <p:nvPr/>
        </p:nvSpPr>
        <p:spPr>
          <a:xfrm>
            <a:off x="67875" y="41650"/>
            <a:ext cx="4187100" cy="49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>
                <a:solidFill>
                  <a:srgbClr val="B6D7A8"/>
                </a:solidFill>
              </a:rPr>
              <a:t>圖片來源:自由時報 蘭陽博物館</a:t>
            </a:r>
          </a:p>
        </p:txBody>
      </p:sp>
      <p:pic>
        <p:nvPicPr>
          <p:cNvPr id="163" name="Shape 1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75" y="1566575"/>
            <a:ext cx="3264143" cy="2343393"/>
          </a:xfrm>
          <a:prstGeom prst="rect">
            <a:avLst/>
          </a:prstGeom>
          <a:noFill/>
          <a:ln w="38100" cap="flat" cmpd="sng">
            <a:solidFill>
              <a:srgbClr val="483CFF"/>
            </a:solidFill>
            <a:prstDash val="dashDot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93125" y="0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4800" b="1">
                <a:solidFill>
                  <a:srgbClr val="222222"/>
                </a:solidFill>
                <a:highlight>
                  <a:srgbClr val="FFFFFF"/>
                </a:highlight>
                <a:latin typeface="DFKai-SB"/>
                <a:ea typeface="DFKai-SB"/>
                <a:cs typeface="DFKai-SB"/>
                <a:sym typeface="DFKai-SB"/>
              </a:rPr>
              <a:t>雌雄共同孵卵，14～15天幼鳥出殼，親鳥共同飼餵。</a:t>
            </a:r>
          </a:p>
        </p:txBody>
      </p:sp>
      <p:pic>
        <p:nvPicPr>
          <p:cNvPr id="170" name="Shape 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6700" y="1714500"/>
            <a:ext cx="3087300" cy="2541349"/>
          </a:xfrm>
          <a:prstGeom prst="rect">
            <a:avLst/>
          </a:prstGeom>
          <a:noFill/>
          <a:ln w="38100" cap="flat" cmpd="sng">
            <a:solidFill>
              <a:srgbClr val="FF6DB0"/>
            </a:solidFill>
            <a:prstDash val="lgDashDot"/>
            <a:round/>
            <a:headEnd type="none" w="med" len="med"/>
            <a:tailEnd type="none" w="med" len="med"/>
          </a:ln>
        </p:spPr>
      </p:pic>
      <p:sp>
        <p:nvSpPr>
          <p:cNvPr id="171" name="Shape 171"/>
          <p:cNvSpPr txBox="1"/>
          <p:nvPr/>
        </p:nvSpPr>
        <p:spPr>
          <a:xfrm>
            <a:off x="6395425" y="4788650"/>
            <a:ext cx="3984000" cy="32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圖片來源:維基百科</a:t>
            </a:r>
          </a:p>
        </p:txBody>
      </p:sp>
      <p:pic>
        <p:nvPicPr>
          <p:cNvPr id="172" name="Shape 1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714500"/>
            <a:ext cx="6096000" cy="3429000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dash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hape 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654" y="76201"/>
            <a:ext cx="7884646" cy="5143499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dashDot"/>
            <a:round/>
            <a:headEnd type="none" w="med" len="med"/>
            <a:tailEnd type="none" w="med" len="med"/>
          </a:ln>
        </p:spPr>
      </p:pic>
      <p:sp>
        <p:nvSpPr>
          <p:cNvPr id="3" name="文字方塊 2"/>
          <p:cNvSpPr txBox="1"/>
          <p:nvPr/>
        </p:nvSpPr>
        <p:spPr>
          <a:xfrm>
            <a:off x="437654" y="76201"/>
            <a:ext cx="1729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圖片來源</a:t>
            </a:r>
            <a:r>
              <a:rPr lang="en-US" altLang="zh-TW" dirty="0"/>
              <a:t>:mobile01</a:t>
            </a:r>
            <a:endParaRPr lang="zh-TW" alt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sz="3000"/>
              <a:t> </a:t>
            </a:r>
          </a:p>
        </p:txBody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4800">
              <a:latin typeface="PMingLiu-ExtB"/>
              <a:ea typeface="PMingLiu-ExtB"/>
              <a:cs typeface="PMingLiu-ExtB"/>
              <a:sym typeface="PMingLiu-ExtB"/>
            </a:endParaRPr>
          </a:p>
        </p:txBody>
      </p:sp>
      <p:sp>
        <p:nvSpPr>
          <p:cNvPr id="184" name="Shape 184"/>
          <p:cNvSpPr txBox="1"/>
          <p:nvPr/>
        </p:nvSpPr>
        <p:spPr>
          <a:xfrm>
            <a:off x="0" y="0"/>
            <a:ext cx="9089700" cy="13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>
                <a:solidFill>
                  <a:srgbClr val="B6D7A8"/>
                </a:solidFill>
              </a:rPr>
              <a:t>圖片來源   隨意窩</a:t>
            </a:r>
          </a:p>
        </p:txBody>
      </p:sp>
      <p:pic>
        <p:nvPicPr>
          <p:cNvPr id="185" name="Shape 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noFill/>
          <a:ln w="38100" cap="flat" cmpd="sng">
            <a:solidFill>
              <a:srgbClr val="8DEFFF"/>
            </a:solidFill>
            <a:prstDash val="dot"/>
            <a:round/>
            <a:headEnd type="none" w="med" len="med"/>
            <a:tailEnd type="none" w="med" len="med"/>
          </a:ln>
        </p:spPr>
      </p:pic>
      <p:sp>
        <p:nvSpPr>
          <p:cNvPr id="186" name="Shape 186"/>
          <p:cNvSpPr txBox="1"/>
          <p:nvPr/>
        </p:nvSpPr>
        <p:spPr>
          <a:xfrm>
            <a:off x="7178700" y="111000"/>
            <a:ext cx="1965300" cy="503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sz="60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幼鳥肚子餓了</a:t>
            </a:r>
          </a:p>
          <a:p>
            <a:pPr lvl="0">
              <a:spcBef>
                <a:spcPts val="0"/>
              </a:spcBef>
              <a:buNone/>
            </a:pPr>
            <a:endParaRPr sz="6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92" name="Shape 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1100"/>
            <a:ext cx="4762500" cy="337185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</p:spPr>
      </p:pic>
      <p:sp>
        <p:nvSpPr>
          <p:cNvPr id="193" name="Shape 193"/>
          <p:cNvSpPr txBox="1"/>
          <p:nvPr/>
        </p:nvSpPr>
        <p:spPr>
          <a:xfrm>
            <a:off x="0" y="0"/>
            <a:ext cx="3169500" cy="12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圖片來源:隨意窩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94" name="Shape 1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1500" y="1771650"/>
            <a:ext cx="4762500" cy="3371850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lgDashDot"/>
            <a:round/>
            <a:headEnd type="none" w="med" len="med"/>
            <a:tailEnd type="none" w="med" len="med"/>
          </a:ln>
        </p:spPr>
      </p:pic>
      <p:sp>
        <p:nvSpPr>
          <p:cNvPr id="195" name="Shape 195"/>
          <p:cNvSpPr txBox="1"/>
          <p:nvPr/>
        </p:nvSpPr>
        <p:spPr>
          <a:xfrm>
            <a:off x="4610700" y="281100"/>
            <a:ext cx="4697100" cy="136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sz="4800" b="1">
                <a:latin typeface="DFKai-SB"/>
                <a:ea typeface="DFKai-SB"/>
                <a:cs typeface="DFKai-SB"/>
                <a:sym typeface="DFKai-SB"/>
              </a:rPr>
              <a:t>沒東西吃的幼鳥</a:t>
            </a:r>
          </a:p>
          <a:p>
            <a:pPr lvl="0" algn="ctr">
              <a:spcBef>
                <a:spcPts val="0"/>
              </a:spcBef>
              <a:buNone/>
            </a:pPr>
            <a:endParaRPr sz="4800" b="1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96" name="Shape 196"/>
          <p:cNvSpPr txBox="1"/>
          <p:nvPr/>
        </p:nvSpPr>
        <p:spPr>
          <a:xfrm>
            <a:off x="61475" y="3811525"/>
            <a:ext cx="4146300" cy="120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1933075" y="669400"/>
            <a:ext cx="1147500" cy="11022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hape 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1465" y="0"/>
            <a:ext cx="6413976" cy="3305648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dashDot"/>
            <a:round/>
            <a:headEnd type="none" w="med" len="med"/>
            <a:tailEnd type="none" w="med" len="med"/>
          </a:ln>
        </p:spPr>
      </p:pic>
      <p:pic>
        <p:nvPicPr>
          <p:cNvPr id="205" name="Shape 2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33500"/>
            <a:ext cx="5715000" cy="3810000"/>
          </a:xfrm>
          <a:prstGeom prst="rect">
            <a:avLst/>
          </a:prstGeom>
          <a:noFill/>
          <a:ln w="28575" cap="flat" cmpd="sng">
            <a:solidFill>
              <a:srgbClr val="FF9900"/>
            </a:solidFill>
            <a:prstDash val="dash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212" name="Shape 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00" y="0"/>
            <a:ext cx="6857999" cy="5143499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dashDot"/>
            <a:round/>
            <a:headEnd type="none" w="med" len="med"/>
            <a:tailEnd type="none" w="med" len="med"/>
          </a:ln>
        </p:spPr>
      </p:pic>
      <p:sp>
        <p:nvSpPr>
          <p:cNvPr id="213" name="Shape 213"/>
          <p:cNvSpPr txBox="1"/>
          <p:nvPr/>
        </p:nvSpPr>
        <p:spPr>
          <a:xfrm>
            <a:off x="7252700" y="172800"/>
            <a:ext cx="1443900" cy="497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6000" b="1">
                <a:solidFill>
                  <a:srgbClr val="483CFF"/>
                </a:solidFill>
                <a:latin typeface="DFKai-SB"/>
                <a:ea typeface="DFKai-SB"/>
                <a:cs typeface="DFKai-SB"/>
                <a:sym typeface="DFKai-SB"/>
              </a:rPr>
              <a:t>水上凌波舞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311700" y="74300"/>
            <a:ext cx="8520600" cy="838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5200">
              <a:solidFill>
                <a:srgbClr val="9900FF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lvl="0">
              <a:spcBef>
                <a:spcPts val="0"/>
              </a:spcBef>
              <a:buNone/>
            </a:pPr>
            <a:endParaRPr>
              <a:solidFill>
                <a:srgbClr val="9900FF"/>
              </a:solidFill>
            </a:endParaRPr>
          </a:p>
        </p:txBody>
      </p:sp>
      <p:sp>
        <p:nvSpPr>
          <p:cNvPr id="64" name="Shape 64"/>
          <p:cNvSpPr txBox="1"/>
          <p:nvPr/>
        </p:nvSpPr>
        <p:spPr>
          <a:xfrm>
            <a:off x="0" y="0"/>
            <a:ext cx="6427500" cy="10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350">
                <a:solidFill>
                  <a:srgbClr val="333333"/>
                </a:solidFill>
              </a:rPr>
              <a:t>http://www.tlsh.tp.edu.tw/~t127/yang5/tai01.htm</a:t>
            </a:r>
          </a:p>
        </p:txBody>
      </p:sp>
      <p:pic>
        <p:nvPicPr>
          <p:cNvPr id="65" name="Shape 65"/>
          <p:cNvPicPr preferRelativeResize="0"/>
          <p:nvPr/>
        </p:nvPicPr>
        <p:blipFill rotWithShape="1">
          <a:blip r:embed="rId3">
            <a:alphaModFix/>
          </a:blip>
          <a:srcRect l="24869" t="1720" r="-24870" b="-1719"/>
          <a:stretch/>
        </p:blipFill>
        <p:spPr>
          <a:xfrm>
            <a:off x="4358996" y="295773"/>
            <a:ext cx="6202972" cy="4719924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</p:spPr>
      </p:pic>
      <p:pic>
        <p:nvPicPr>
          <p:cNvPr id="66" name="Shape 66"/>
          <p:cNvPicPr preferRelativeResize="0"/>
          <p:nvPr/>
        </p:nvPicPr>
        <p:blipFill rotWithShape="1">
          <a:blip r:embed="rId4">
            <a:alphaModFix/>
          </a:blip>
          <a:srcRect l="-52200" t="-13620" r="52200" b="13619"/>
          <a:stretch/>
        </p:blipFill>
        <p:spPr>
          <a:xfrm>
            <a:off x="-3498300" y="295773"/>
            <a:ext cx="7620000" cy="4362450"/>
          </a:xfrm>
          <a:prstGeom prst="rect">
            <a:avLst/>
          </a:prstGeom>
          <a:noFill/>
          <a:ln w="38100" cap="flat" cmpd="sng">
            <a:solidFill>
              <a:srgbClr val="00FFFF"/>
            </a:solidFill>
            <a:prstDash val="lgDash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220" name="Shape 2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Shape 221"/>
          <p:cNvSpPr/>
          <p:nvPr/>
        </p:nvSpPr>
        <p:spPr>
          <a:xfrm>
            <a:off x="1628150" y="382375"/>
            <a:ext cx="2799900" cy="20475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sz="9600" b="1">
                <a:solidFill>
                  <a:srgbClr val="4029FF"/>
                </a:solidFill>
                <a:latin typeface="DFKai-SB"/>
                <a:ea typeface="DFKai-SB"/>
                <a:cs typeface="DFKai-SB"/>
                <a:sym typeface="DFKai-SB"/>
              </a:rPr>
              <a:t>勞燕分飛</a:t>
            </a:r>
          </a:p>
        </p:txBody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311700" y="116482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3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lvl="0">
              <a:spcBef>
                <a:spcPts val="0"/>
              </a:spcBef>
              <a:buNone/>
            </a:pPr>
            <a:endParaRPr sz="13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lvl="0">
              <a:spcBef>
                <a:spcPts val="0"/>
              </a:spcBef>
              <a:buNone/>
            </a:pPr>
            <a:endParaRPr sz="13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lvl="0">
              <a:spcBef>
                <a:spcPts val="0"/>
              </a:spcBef>
              <a:buNone/>
            </a:pPr>
            <a:endParaRPr sz="135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lvl="0" rtl="0">
              <a:spcBef>
                <a:spcPts val="0"/>
              </a:spcBef>
              <a:buNone/>
            </a:pPr>
            <a:r>
              <a:rPr lang="zh-TW" sz="4000" b="1">
                <a:solidFill>
                  <a:srgbClr val="333333"/>
                </a:solidFill>
                <a:highlight>
                  <a:srgbClr val="FFFFFF"/>
                </a:highlight>
                <a:latin typeface="DFKai-SB"/>
                <a:ea typeface="DFKai-SB"/>
                <a:cs typeface="DFKai-SB"/>
                <a:sym typeface="DFKai-SB"/>
              </a:rPr>
              <a:t>古人以伯勞和燕子等候鳥的遷徙現象比喻人與人之間的分離。</a:t>
            </a:r>
          </a:p>
        </p:txBody>
      </p:sp>
      <p:sp>
        <p:nvSpPr>
          <p:cNvPr id="228" name="Shape 228"/>
          <p:cNvSpPr txBox="1"/>
          <p:nvPr/>
        </p:nvSpPr>
        <p:spPr>
          <a:xfrm>
            <a:off x="160350" y="4489775"/>
            <a:ext cx="3934800" cy="27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zh-TW"/>
              <a:t>來自蓋幫傳奇</a:t>
            </a:r>
          </a:p>
        </p:txBody>
      </p:sp>
      <p:sp>
        <p:nvSpPr>
          <p:cNvPr id="229" name="Shape 229"/>
          <p:cNvSpPr/>
          <p:nvPr/>
        </p:nvSpPr>
        <p:spPr>
          <a:xfrm>
            <a:off x="578275" y="306650"/>
            <a:ext cx="7647300" cy="2158500"/>
          </a:xfrm>
          <a:prstGeom prst="rect">
            <a:avLst/>
          </a:prstGeom>
          <a:noFill/>
          <a:ln w="114300" cap="flat" cmpd="sng">
            <a:solidFill>
              <a:srgbClr val="674EA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Shape 2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286250" cy="2857500"/>
          </a:xfrm>
          <a:prstGeom prst="rect">
            <a:avLst/>
          </a:prstGeom>
          <a:noFill/>
          <a:ln w="28575">
            <a:solidFill>
              <a:srgbClr val="FFFF00"/>
            </a:solidFill>
            <a:prstDash val="lgDashDotDot"/>
          </a:ln>
        </p:spPr>
      </p:pic>
      <p:pic>
        <p:nvPicPr>
          <p:cNvPr id="235" name="Shape 2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" y="2857487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Shape 2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69175" y="8350"/>
            <a:ext cx="4874700" cy="3810000"/>
          </a:xfrm>
          <a:prstGeom prst="rect">
            <a:avLst/>
          </a:prstGeom>
          <a:noFill/>
          <a:ln w="28575">
            <a:solidFill>
              <a:srgbClr val="FFFF00"/>
            </a:solidFill>
            <a:prstDash val="lgDash"/>
          </a:ln>
        </p:spPr>
      </p:pic>
      <p:pic>
        <p:nvPicPr>
          <p:cNvPr id="237" name="Shape 2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2" y="2865850"/>
            <a:ext cx="4258924" cy="2286000"/>
          </a:xfrm>
          <a:prstGeom prst="rect">
            <a:avLst/>
          </a:prstGeom>
          <a:noFill/>
          <a:ln w="28575">
            <a:solidFill>
              <a:srgbClr val="FFFF00"/>
            </a:solidFill>
            <a:prstDash val="lgDashDotDot"/>
          </a:ln>
        </p:spPr>
      </p:pic>
      <p:sp>
        <p:nvSpPr>
          <p:cNvPr id="238" name="Shape 238"/>
          <p:cNvSpPr txBox="1"/>
          <p:nvPr/>
        </p:nvSpPr>
        <p:spPr>
          <a:xfrm>
            <a:off x="4269175" y="3818350"/>
            <a:ext cx="4874700" cy="137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6000" b="1">
                <a:latin typeface="DFKai-SB"/>
                <a:ea typeface="DFKai-SB"/>
                <a:cs typeface="DFKai-SB"/>
                <a:sym typeface="DFKai-SB"/>
              </a:rPr>
              <a:t>家燕    夜棲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sz="4800" b="1">
                <a:solidFill>
                  <a:srgbClr val="FF9900"/>
                </a:solidFill>
                <a:latin typeface="DFKai-SB"/>
                <a:ea typeface="DFKai-SB"/>
                <a:cs typeface="DFKai-SB"/>
                <a:sym typeface="DFKai-SB"/>
              </a:rPr>
              <a:t>長安出現處</a:t>
            </a:r>
          </a:p>
        </p:txBody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zh-TW" sz="3000" b="1" dirty="0">
              <a:solidFill>
                <a:srgbClr val="1155CC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lvl="0" rtl="0">
              <a:spcBef>
                <a:spcPts val="0"/>
              </a:spcBef>
              <a:buNone/>
            </a:pPr>
            <a:endParaRPr sz="3000" b="1" dirty="0"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0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714" y="79211"/>
            <a:ext cx="5683757" cy="506429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0" name="Shape 250"/>
          <p:cNvSpPr txBox="1"/>
          <p:nvPr/>
        </p:nvSpPr>
        <p:spPr>
          <a:xfrm>
            <a:off x="172025" y="1009925"/>
            <a:ext cx="8567700" cy="359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251" name="Shape 251"/>
          <p:cNvPicPr preferRelativeResize="0"/>
          <p:nvPr/>
        </p:nvPicPr>
        <p:blipFill rotWithShape="1">
          <a:blip r:embed="rId3">
            <a:alphaModFix/>
          </a:blip>
          <a:srcRect l="-65780" t="-49640" r="65780" b="49640"/>
          <a:stretch/>
        </p:blipFill>
        <p:spPr>
          <a:xfrm>
            <a:off x="2829875" y="-1102637"/>
            <a:ext cx="6096000" cy="510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 rotWithShape="1">
          <a:blip r:embed="rId4">
            <a:alphaModFix/>
          </a:blip>
          <a:srcRect l="-48090" r="48090"/>
          <a:stretch/>
        </p:blipFill>
        <p:spPr>
          <a:xfrm>
            <a:off x="2037775" y="76225"/>
            <a:ext cx="3148924" cy="2236224"/>
          </a:xfrm>
          <a:prstGeom prst="rect">
            <a:avLst/>
          </a:prstGeom>
          <a:noFill/>
          <a:ln w="38100" cap="flat" cmpd="sng">
            <a:solidFill>
              <a:srgbClr val="42FFB9"/>
            </a:solidFill>
            <a:prstDash val="dot"/>
            <a:round/>
            <a:headEnd type="none" w="med" len="med"/>
            <a:tailEnd type="none" w="med" len="med"/>
          </a:ln>
        </p:spPr>
      </p:pic>
      <p:sp>
        <p:nvSpPr>
          <p:cNvPr id="253" name="Shape 253"/>
          <p:cNvSpPr txBox="1"/>
          <p:nvPr/>
        </p:nvSpPr>
        <p:spPr>
          <a:xfrm>
            <a:off x="2800575" y="3797850"/>
            <a:ext cx="6222900" cy="121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7200"/>
              <a:t>家燕___郵票</a:t>
            </a:r>
          </a:p>
        </p:txBody>
      </p:sp>
      <p:pic>
        <p:nvPicPr>
          <p:cNvPr id="254" name="Shape 2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1550" y="76224"/>
            <a:ext cx="1444049" cy="1517925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</p:spPr>
      </p:pic>
      <p:pic>
        <p:nvPicPr>
          <p:cNvPr id="255" name="Shape 2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6250" y="1682200"/>
            <a:ext cx="1828800" cy="2609850"/>
          </a:xfrm>
          <a:prstGeom prst="rect">
            <a:avLst/>
          </a:prstGeom>
          <a:noFill/>
          <a:ln w="28575" cap="flat" cmpd="sng">
            <a:solidFill>
              <a:srgbClr val="FFFF00"/>
            </a:solidFill>
            <a:prstDash val="dot"/>
            <a:round/>
            <a:headEnd type="none" w="med" len="med"/>
            <a:tailEnd type="none" w="med" len="med"/>
          </a:ln>
        </p:spPr>
      </p:pic>
      <p:pic>
        <p:nvPicPr>
          <p:cNvPr id="256" name="Shape 2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87075" y="2244150"/>
            <a:ext cx="1828800" cy="148595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</p:spPr>
      </p:pic>
      <p:pic>
        <p:nvPicPr>
          <p:cNvPr id="257" name="Shape 2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34000" y="1817287"/>
            <a:ext cx="1444049" cy="208675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</p:spPr>
      </p:pic>
      <p:pic>
        <p:nvPicPr>
          <p:cNvPr id="258" name="Shape 25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33125" y="110675"/>
            <a:ext cx="1164224" cy="1566224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</p:spPr>
      </p:pic>
      <p:pic>
        <p:nvPicPr>
          <p:cNvPr id="259" name="Shape 25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5675" y="76225"/>
            <a:ext cx="1234225" cy="1419399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</p:spPr>
      </p:pic>
      <p:pic>
        <p:nvPicPr>
          <p:cNvPr id="260" name="Shape 260" descr="Bosnia Herzegovina &lt;&lt;Lastavica&gt;&gt; SG 956 (2009)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974125" y="110675"/>
            <a:ext cx="1951750" cy="1145950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lgDash"/>
            <a:round/>
            <a:headEnd type="none" w="med" len="med"/>
            <a:tailEnd type="none" w="med" len="med"/>
          </a:ln>
        </p:spPr>
      </p:pic>
      <p:sp>
        <p:nvSpPr>
          <p:cNvPr id="261" name="Shape 261"/>
          <p:cNvSpPr txBox="1"/>
          <p:nvPr/>
        </p:nvSpPr>
        <p:spPr>
          <a:xfrm>
            <a:off x="34150" y="4849800"/>
            <a:ext cx="1796400" cy="22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b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Barn Swallow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>
            <a:off x="-21150" y="4177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zh-TW" sz="6000" b="1">
                <a:latin typeface="DFKai-SB"/>
                <a:ea typeface="DFKai-SB"/>
                <a:cs typeface="DFKai-SB"/>
                <a:sym typeface="DFKai-SB"/>
              </a:rPr>
              <a:t>哪隻鳥不是高空巡邏隊?</a:t>
            </a:r>
          </a:p>
        </p:txBody>
      </p:sp>
      <p:sp>
        <p:nvSpPr>
          <p:cNvPr id="267" name="Shape 267">
            <a:hlinkClick r:id="rId3" action="ppaction://hlinksldjump"/>
          </p:cNvPr>
          <p:cNvSpPr/>
          <p:nvPr/>
        </p:nvSpPr>
        <p:spPr>
          <a:xfrm>
            <a:off x="339100" y="3405600"/>
            <a:ext cx="1418700" cy="94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zh-TW" sz="3000" b="1" dirty="0">
                <a:solidFill>
                  <a:srgbClr val="FF00FF"/>
                </a:solidFill>
                <a:latin typeface="DFKai-SB"/>
                <a:ea typeface="DFKai-SB"/>
                <a:cs typeface="DFKai-SB"/>
                <a:sym typeface="DFKai-SB"/>
              </a:rPr>
              <a:t>洋燕</a:t>
            </a:r>
          </a:p>
        </p:txBody>
      </p:sp>
      <p:sp>
        <p:nvSpPr>
          <p:cNvPr id="268" name="Shape 268">
            <a:hlinkClick r:id="rId4" action="ppaction://hlinksldjump"/>
          </p:cNvPr>
          <p:cNvSpPr/>
          <p:nvPr/>
        </p:nvSpPr>
        <p:spPr>
          <a:xfrm>
            <a:off x="2596462" y="3422550"/>
            <a:ext cx="1515000" cy="908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000" b="1">
                <a:solidFill>
                  <a:srgbClr val="FF00FF"/>
                </a:solidFill>
                <a:latin typeface="DFKai-SB"/>
                <a:ea typeface="DFKai-SB"/>
                <a:cs typeface="DFKai-SB"/>
                <a:sym typeface="DFKai-SB"/>
              </a:rPr>
              <a:t>洞燕</a:t>
            </a:r>
          </a:p>
        </p:txBody>
      </p:sp>
      <p:sp>
        <p:nvSpPr>
          <p:cNvPr id="269" name="Shape 269">
            <a:hlinkClick r:id="rId3" action="ppaction://hlinksldjump"/>
          </p:cNvPr>
          <p:cNvSpPr/>
          <p:nvPr/>
        </p:nvSpPr>
        <p:spPr>
          <a:xfrm>
            <a:off x="4993375" y="3405600"/>
            <a:ext cx="1550400" cy="908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000" b="1" dirty="0">
                <a:latin typeface="DFKai-SB"/>
                <a:ea typeface="DFKai-SB"/>
                <a:cs typeface="DFKai-SB"/>
                <a:sym typeface="DFKai-SB"/>
              </a:rPr>
              <a:t>小雨</a:t>
            </a:r>
            <a:r>
              <a:rPr lang="zh-TW" sz="3000" b="1" dirty="0">
                <a:latin typeface="DFKai-SB"/>
                <a:ea typeface="DFKai-SB"/>
                <a:cs typeface="DFKai-SB"/>
                <a:sym typeface="DFKai-SB"/>
                <a:hlinkClick r:id="rId3" action="ppaction://hlinksldjump"/>
              </a:rPr>
              <a:t>燕</a:t>
            </a:r>
            <a:endParaRPr lang="zh-TW" sz="3000" b="1" dirty="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70" name="Shape 270">
            <a:hlinkClick r:id="rId3" action="ppaction://hlinksldjump"/>
          </p:cNvPr>
          <p:cNvSpPr/>
          <p:nvPr/>
        </p:nvSpPr>
        <p:spPr>
          <a:xfrm>
            <a:off x="7071325" y="3460950"/>
            <a:ext cx="1611600" cy="797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zh-TW" sz="3000" b="1" dirty="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赤腰燕</a:t>
            </a:r>
          </a:p>
        </p:txBody>
      </p:sp>
      <p:sp>
        <p:nvSpPr>
          <p:cNvPr id="271" name="Shape 271"/>
          <p:cNvSpPr txBox="1"/>
          <p:nvPr/>
        </p:nvSpPr>
        <p:spPr>
          <a:xfrm>
            <a:off x="-21150" y="0"/>
            <a:ext cx="9186300" cy="16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>
                <a:solidFill>
                  <a:srgbClr val="B6D7A8"/>
                </a:solidFill>
              </a:rPr>
              <a:t>紅燕圖片來源https://sites.google.com/site/phcterns/yan-ou-de-xing-tai-yu-jie-gou/tou-bu</a:t>
            </a:r>
          </a:p>
        </p:txBody>
      </p:sp>
      <p:pic>
        <p:nvPicPr>
          <p:cNvPr id="272" name="Shape 2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461874"/>
            <a:ext cx="1951299" cy="173025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</p:spPr>
      </p:pic>
      <p:pic>
        <p:nvPicPr>
          <p:cNvPr id="273" name="Shape 2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13225" y="1594962"/>
            <a:ext cx="2146686" cy="146407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</p:spPr>
      </p:pic>
      <p:pic>
        <p:nvPicPr>
          <p:cNvPr id="274" name="Shape 2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01475" y="1554500"/>
            <a:ext cx="1951300" cy="1493016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</p:spPr>
      </p:pic>
      <p:sp>
        <p:nvSpPr>
          <p:cNvPr id="275" name="Shape 275"/>
          <p:cNvSpPr txBox="1"/>
          <p:nvPr/>
        </p:nvSpPr>
        <p:spPr>
          <a:xfrm>
            <a:off x="128600" y="4561075"/>
            <a:ext cx="8645700" cy="23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>
                <a:solidFill>
                  <a:srgbClr val="B6D7A8"/>
                </a:solidFill>
              </a:rPr>
              <a:t>洋燕   小雨燕   赤腰燕圖片來源:DW</a:t>
            </a:r>
          </a:p>
        </p:txBody>
      </p:sp>
      <p:pic>
        <p:nvPicPr>
          <p:cNvPr id="276" name="Shape 27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35374" y="1470087"/>
            <a:ext cx="2377625" cy="1790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686" y="-318655"/>
            <a:ext cx="5590517" cy="533446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710573" y="3164927"/>
            <a:ext cx="4121727" cy="1309254"/>
          </a:xfrm>
          <a:prstGeom prst="rect">
            <a:avLst/>
          </a:prstGeom>
          <a:gradFill flip="none" rotWithShape="1">
            <a:gsLst>
              <a:gs pos="0">
                <a:srgbClr val="FF69FF">
                  <a:tint val="66000"/>
                  <a:satMod val="160000"/>
                </a:srgbClr>
              </a:gs>
              <a:gs pos="50000">
                <a:srgbClr val="FF69FF">
                  <a:tint val="44500"/>
                  <a:satMod val="160000"/>
                </a:srgbClr>
              </a:gs>
              <a:gs pos="100000">
                <a:srgbClr val="FF69FF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hlinkClick r:id="rId3" action="ppaction://hlinksldjump"/>
          </p:cNvPr>
          <p:cNvSpPr txBox="1"/>
          <p:nvPr/>
        </p:nvSpPr>
        <p:spPr>
          <a:xfrm>
            <a:off x="4765964" y="3262745"/>
            <a:ext cx="3997036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7200" b="1" dirty="0">
                <a:solidFill>
                  <a:schemeClr val="accent5">
                    <a:lumMod val="75000"/>
                  </a:schemeClr>
                </a:solidFill>
              </a:rPr>
              <a:t>Bingo</a:t>
            </a:r>
            <a:endParaRPr lang="zh-TW" altLang="en-US" sz="72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1394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11700" y="1194038"/>
            <a:ext cx="8520600" cy="3416400"/>
          </a:xfrm>
        </p:spPr>
        <p:txBody>
          <a:bodyPr/>
          <a:lstStyle/>
          <a:p>
            <a:r>
              <a:rPr lang="en-US" altLang="zh-TW" sz="20000" dirty="0"/>
              <a:t> </a:t>
            </a:r>
            <a:endParaRPr lang="zh-TW" altLang="en-US" sz="200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727336" y="1194038"/>
            <a:ext cx="430879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0" dirty="0">
                <a:solidFill>
                  <a:srgbClr val="00B0F0"/>
                </a:solidFill>
              </a:rPr>
              <a:t>錯</a:t>
            </a:r>
          </a:p>
        </p:txBody>
      </p:sp>
      <p:sp>
        <p:nvSpPr>
          <p:cNvPr id="6" name="矩形 5">
            <a:hlinkClick r:id="rId2" action="ppaction://hlinksldjump"/>
          </p:cNvPr>
          <p:cNvSpPr/>
          <p:nvPr/>
        </p:nvSpPr>
        <p:spPr>
          <a:xfrm>
            <a:off x="4873350" y="3477497"/>
            <a:ext cx="4121727" cy="1309254"/>
          </a:xfrm>
          <a:prstGeom prst="rect">
            <a:avLst/>
          </a:prstGeom>
          <a:gradFill flip="none" rotWithShape="1">
            <a:gsLst>
              <a:gs pos="0">
                <a:srgbClr val="FF69FF">
                  <a:tint val="66000"/>
                  <a:satMod val="160000"/>
                </a:srgbClr>
              </a:gs>
              <a:gs pos="50000">
                <a:srgbClr val="FF69FF">
                  <a:tint val="44500"/>
                  <a:satMod val="160000"/>
                </a:srgbClr>
              </a:gs>
              <a:gs pos="100000">
                <a:srgbClr val="FF69FF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557" y="3330430"/>
            <a:ext cx="396274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451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69FF"/>
            </a:gs>
            <a:gs pos="80000">
              <a:srgbClr val="75ED8C"/>
            </a:gs>
            <a:gs pos="57000">
              <a:srgbClr val="A07CF6"/>
            </a:gs>
            <a:gs pos="23000">
              <a:srgbClr val="408EE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>
                <a:solidFill>
                  <a:srgbClr val="0B5394"/>
                </a:solidFill>
              </a:rPr>
              <a:t>謝謝大家觀賞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339025" y="81550"/>
            <a:ext cx="8520600" cy="1551000"/>
          </a:xfrm>
          <a:prstGeom prst="rect">
            <a:avLst/>
          </a:prstGeom>
          <a:ln w="38100" cap="flat" cmpd="sng">
            <a:solidFill>
              <a:srgbClr val="00FFFF"/>
            </a:solidFill>
            <a:prstDash val="lgDash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sz="3600" b="1">
                <a:solidFill>
                  <a:srgbClr val="9900FF"/>
                </a:solidFill>
                <a:latin typeface="DFKai-SB"/>
                <a:ea typeface="DFKai-SB"/>
                <a:cs typeface="DFKai-SB"/>
                <a:sym typeface="DFKai-SB"/>
              </a:rPr>
              <a:t>主要以蚊、蠅等昆蟲為主食。家燕一天需吃掉約500隻蚊蠅才會飽。</a:t>
            </a:r>
          </a:p>
          <a:p>
            <a:pPr lvl="0" algn="ctr" rtl="0">
              <a:spcBef>
                <a:spcPts val="0"/>
              </a:spcBef>
              <a:buNone/>
            </a:pPr>
            <a:endParaRPr sz="3600" b="1">
              <a:solidFill>
                <a:schemeClr val="dk2"/>
              </a:solidFill>
            </a:endParaRPr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endParaRPr sz="3600"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73" name="Shape 73"/>
          <p:cNvPicPr preferRelativeResize="0"/>
          <p:nvPr/>
        </p:nvPicPr>
        <p:blipFill rotWithShape="1">
          <a:blip r:embed="rId3">
            <a:alphaModFix/>
          </a:blip>
          <a:srcRect l="-2390" t="1040" r="2390" b="-1039"/>
          <a:stretch/>
        </p:blipFill>
        <p:spPr>
          <a:xfrm>
            <a:off x="188803" y="1976932"/>
            <a:ext cx="4037299" cy="2575624"/>
          </a:xfrm>
          <a:prstGeom prst="rect">
            <a:avLst/>
          </a:prstGeom>
          <a:noFill/>
          <a:ln w="38100" cap="flat" cmpd="sng">
            <a:solidFill>
              <a:srgbClr val="42FFB9"/>
            </a:solidFill>
            <a:prstDash val="dashDot"/>
            <a:round/>
            <a:headEnd type="none" w="med" len="med"/>
            <a:tailEnd type="none" w="med" len="med"/>
          </a:ln>
        </p:spPr>
      </p:pic>
      <p:pic>
        <p:nvPicPr>
          <p:cNvPr id="74" name="Shape 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6102" y="1993252"/>
            <a:ext cx="4384499" cy="2575623"/>
          </a:xfrm>
          <a:prstGeom prst="rect">
            <a:avLst/>
          </a:prstGeom>
          <a:noFill/>
          <a:ln w="38100" cap="flat" cmpd="sng">
            <a:solidFill>
              <a:srgbClr val="4CFFCD"/>
            </a:solidFill>
            <a:prstDash val="dashDot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577148" cy="25082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</p:spPr>
      </p:pic>
      <p:pic>
        <p:nvPicPr>
          <p:cNvPr id="80" name="Shape 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25" y="2508200"/>
            <a:ext cx="3577150" cy="2437899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</p:spPr>
      </p:pic>
      <p:pic>
        <p:nvPicPr>
          <p:cNvPr id="81" name="Shape 81"/>
          <p:cNvPicPr preferRelativeResize="0"/>
          <p:nvPr/>
        </p:nvPicPr>
        <p:blipFill rotWithShape="1">
          <a:blip r:embed="rId5">
            <a:alphaModFix/>
          </a:blip>
          <a:srcRect l="-26855" t="-15772" r="-12945" b="-45830"/>
          <a:stretch/>
        </p:blipFill>
        <p:spPr>
          <a:xfrm>
            <a:off x="3638675" y="0"/>
            <a:ext cx="5136450" cy="4258774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</p:spPr>
      </p:pic>
      <p:sp>
        <p:nvSpPr>
          <p:cNvPr id="82" name="Shape 82"/>
          <p:cNvSpPr txBox="1"/>
          <p:nvPr/>
        </p:nvSpPr>
        <p:spPr>
          <a:xfrm>
            <a:off x="130100" y="4946100"/>
            <a:ext cx="5037600" cy="19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>
                <a:solidFill>
                  <a:srgbClr val="B6D7A8"/>
                </a:solidFill>
              </a:rPr>
              <a:t>洋燕   小雨燕   赤腰燕圖片來源:DW</a:t>
            </a:r>
          </a:p>
        </p:txBody>
      </p:sp>
      <p:sp>
        <p:nvSpPr>
          <p:cNvPr id="83" name="Shape 83"/>
          <p:cNvSpPr txBox="1"/>
          <p:nvPr/>
        </p:nvSpPr>
        <p:spPr>
          <a:xfrm>
            <a:off x="3770500" y="4258775"/>
            <a:ext cx="5573700" cy="89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3600" b="1">
                <a:latin typeface="DFKai-SB"/>
                <a:ea typeface="DFKai-SB"/>
                <a:cs typeface="DFKai-SB"/>
                <a:sym typeface="DFKai-SB"/>
              </a:rPr>
              <a:t>和家燕一樣的高空巡邏隊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250025" y="5190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925" y="-33025"/>
            <a:ext cx="7722800" cy="5100299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dash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9451" y="495460"/>
            <a:ext cx="4412849" cy="3237750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dot"/>
            <a:round/>
            <a:headEnd type="none" w="med" len="med"/>
            <a:tailEnd type="none" w="med" len="med"/>
          </a:ln>
        </p:spPr>
      </p:pic>
      <p:sp>
        <p:nvSpPr>
          <p:cNvPr id="97" name="Shape 97"/>
          <p:cNvSpPr/>
          <p:nvPr/>
        </p:nvSpPr>
        <p:spPr>
          <a:xfrm>
            <a:off x="6727457" y="2218616"/>
            <a:ext cx="937500" cy="7524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8" name="Shape 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675" y="500443"/>
            <a:ext cx="4058100" cy="3146025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</p:spPr>
      </p:pic>
      <p:sp>
        <p:nvSpPr>
          <p:cNvPr id="99" name="Shape 99"/>
          <p:cNvSpPr/>
          <p:nvPr/>
        </p:nvSpPr>
        <p:spPr>
          <a:xfrm>
            <a:off x="3092416" y="1697255"/>
            <a:ext cx="678300" cy="7524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0" name="Shape 100"/>
          <p:cNvSpPr txBox="1"/>
          <p:nvPr/>
        </p:nvSpPr>
        <p:spPr>
          <a:xfrm>
            <a:off x="135675" y="86350"/>
            <a:ext cx="4058100" cy="35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圖片來源:痞客幫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311700" y="1226500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07" name="Shape 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2934"/>
            <a:ext cx="6429376" cy="5143500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lgDashDot"/>
            <a:round/>
            <a:headEnd type="none" w="med" len="med"/>
            <a:tailEnd type="none" w="med" len="med"/>
          </a:ln>
        </p:spPr>
      </p:pic>
      <p:sp>
        <p:nvSpPr>
          <p:cNvPr id="108" name="Shape 108"/>
          <p:cNvSpPr/>
          <p:nvPr/>
        </p:nvSpPr>
        <p:spPr>
          <a:xfrm>
            <a:off x="3237750" y="2349750"/>
            <a:ext cx="1284000" cy="10518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7658100" cy="5114925"/>
          </a:xfrm>
          <a:prstGeom prst="rect">
            <a:avLst/>
          </a:prstGeom>
          <a:noFill/>
          <a:ln w="38100" cap="flat" cmpd="sng">
            <a:solidFill>
              <a:srgbClr val="508EFF"/>
            </a:solidFill>
            <a:prstDash val="dashDot"/>
            <a:round/>
            <a:headEnd type="none" w="med" len="med"/>
            <a:tailEnd type="none" w="med" len="med"/>
          </a:ln>
        </p:spPr>
      </p:pic>
      <p:sp>
        <p:nvSpPr>
          <p:cNvPr id="116" name="Shape 116"/>
          <p:cNvSpPr/>
          <p:nvPr/>
        </p:nvSpPr>
        <p:spPr>
          <a:xfrm>
            <a:off x="3545100" y="1523250"/>
            <a:ext cx="1837500" cy="13389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187224" cy="2375575"/>
          </a:xfrm>
          <a:prstGeom prst="rect">
            <a:avLst/>
          </a:prstGeom>
          <a:noFill/>
          <a:ln w="38100" cap="flat" cmpd="sng">
            <a:solidFill>
              <a:srgbClr val="FF1BED"/>
            </a:solidFill>
            <a:prstDash val="dot"/>
            <a:round/>
            <a:headEnd type="none" w="med" len="med"/>
            <a:tailEnd type="none" w="med" len="med"/>
          </a:ln>
        </p:spPr>
      </p:pic>
      <p:pic>
        <p:nvPicPr>
          <p:cNvPr id="122" name="Shape 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75" y="2469150"/>
            <a:ext cx="2067274" cy="2510400"/>
          </a:xfrm>
          <a:prstGeom prst="rect">
            <a:avLst/>
          </a:prstGeom>
          <a:noFill/>
          <a:ln w="38100" cap="flat" cmpd="sng">
            <a:solidFill>
              <a:srgbClr val="00FFFF"/>
            </a:solidFill>
            <a:prstDash val="dot"/>
            <a:round/>
            <a:headEnd type="none" w="med" len="med"/>
            <a:tailEnd type="none" w="med" len="med"/>
          </a:ln>
        </p:spPr>
      </p:pic>
      <p:pic>
        <p:nvPicPr>
          <p:cNvPr id="123" name="Shape 1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33150" y="1963049"/>
            <a:ext cx="2067275" cy="3132675"/>
          </a:xfrm>
          <a:prstGeom prst="rect">
            <a:avLst/>
          </a:prstGeom>
          <a:noFill/>
          <a:ln w="38100" cap="flat" cmpd="sng">
            <a:solidFill>
              <a:srgbClr val="36FF3D"/>
            </a:solidFill>
            <a:prstDash val="dot"/>
            <a:round/>
            <a:headEnd type="none" w="med" len="med"/>
            <a:tailEnd type="none" w="med" len="med"/>
          </a:ln>
        </p:spPr>
      </p:pic>
      <p:pic>
        <p:nvPicPr>
          <p:cNvPr id="124" name="Shape 1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93925" y="1963050"/>
            <a:ext cx="2302224" cy="3132675"/>
          </a:xfrm>
          <a:prstGeom prst="rect">
            <a:avLst/>
          </a:prstGeom>
          <a:noFill/>
          <a:ln w="38100" cap="flat" cmpd="sng">
            <a:solidFill>
              <a:srgbClr val="42FFB9"/>
            </a:solidFill>
            <a:prstDash val="dot"/>
            <a:round/>
            <a:headEnd type="none" w="med" len="med"/>
            <a:tailEnd type="none" w="med" len="med"/>
          </a:ln>
        </p:spPr>
      </p:pic>
      <p:pic>
        <p:nvPicPr>
          <p:cNvPr id="125" name="Shape 1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88036" y="1898848"/>
            <a:ext cx="1805076" cy="3132677"/>
          </a:xfrm>
          <a:prstGeom prst="rect">
            <a:avLst/>
          </a:prstGeom>
          <a:noFill/>
          <a:ln w="38100" cap="flat" cmpd="sng">
            <a:solidFill>
              <a:srgbClr val="47E2DA"/>
            </a:solidFill>
            <a:prstDash val="dot"/>
            <a:round/>
            <a:headEnd type="none" w="med" len="med"/>
            <a:tailEnd type="none" w="med" len="med"/>
          </a:ln>
        </p:spPr>
      </p:pic>
      <p:sp>
        <p:nvSpPr>
          <p:cNvPr id="126" name="Shape 126"/>
          <p:cNvSpPr txBox="1"/>
          <p:nvPr/>
        </p:nvSpPr>
        <p:spPr>
          <a:xfrm>
            <a:off x="2480779" y="524066"/>
            <a:ext cx="6509700" cy="106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zh-TW" sz="6000" b="1">
                <a:latin typeface="DFKai-SB"/>
                <a:ea typeface="DFKai-SB"/>
                <a:cs typeface="DFKai-SB"/>
                <a:sym typeface="DFKai-SB"/>
              </a:rPr>
              <a:t>棲息地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2324225" y="83127"/>
            <a:ext cx="2009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圖片來源</a:t>
            </a:r>
            <a:r>
              <a:rPr lang="en-US" altLang="zh-TW" dirty="0"/>
              <a:t>:</a:t>
            </a:r>
            <a:r>
              <a:rPr lang="zh-TW" altLang="en-US" dirty="0"/>
              <a:t>維基百科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315</Words>
  <Application>Microsoft Office PowerPoint</Application>
  <PresentationFormat>如螢幕大小 (16:9)</PresentationFormat>
  <Paragraphs>47</Paragraphs>
  <Slides>28</Slides>
  <Notes>26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29" baseType="lpstr">
      <vt:lpstr>simple-light-2</vt:lpstr>
      <vt:lpstr>PowerPoint 簡報</vt:lpstr>
      <vt:lpstr> </vt:lpstr>
      <vt:lpstr>主要以蚊、蠅等昆蟲為主食。家燕一天需吃掉約500隻蚊蠅才會飽。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家燕交配</vt:lpstr>
      <vt:lpstr>PowerPoint 簡報</vt:lpstr>
      <vt:lpstr>PowerPoint 簡報</vt:lpstr>
      <vt:lpstr>家燕通常築巢於住家騎樓的牆上，巢以濕泥混雜著細草莖築成。</vt:lpstr>
      <vt:lpstr>PowerPoint 簡報</vt:lpstr>
      <vt:lpstr>PowerPoint 簡報</vt:lpstr>
      <vt:lpstr> </vt:lpstr>
      <vt:lpstr>PowerPoint 簡報</vt:lpstr>
      <vt:lpstr>PowerPoint 簡報</vt:lpstr>
      <vt:lpstr>PowerPoint 簡報</vt:lpstr>
      <vt:lpstr>PowerPoint 簡報</vt:lpstr>
      <vt:lpstr>勞燕分飛</vt:lpstr>
      <vt:lpstr>PowerPoint 簡報</vt:lpstr>
      <vt:lpstr>長安出現處</vt:lpstr>
      <vt:lpstr>PowerPoint 簡報</vt:lpstr>
      <vt:lpstr>哪隻鳥不是高空巡邏隊?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cp:lastModifiedBy>st504</cp:lastModifiedBy>
  <cp:revision>5</cp:revision>
  <dcterms:modified xsi:type="dcterms:W3CDTF">2017-05-23T14:15:56Z</dcterms:modified>
</cp:coreProperties>
</file>