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</p:sldMasterIdLst>
  <p:notesMasterIdLst>
    <p:notesMasterId r:id="rId26"/>
  </p:notesMasterIdLst>
  <p:sldIdLst>
    <p:sldId id="256" r:id="rId3"/>
    <p:sldId id="257" r:id="rId4"/>
    <p:sldId id="258" r:id="rId5"/>
    <p:sldId id="268" r:id="rId6"/>
    <p:sldId id="273" r:id="rId7"/>
    <p:sldId id="259" r:id="rId8"/>
    <p:sldId id="260" r:id="rId9"/>
    <p:sldId id="274" r:id="rId10"/>
    <p:sldId id="261" r:id="rId11"/>
    <p:sldId id="262" r:id="rId12"/>
    <p:sldId id="275" r:id="rId13"/>
    <p:sldId id="263" r:id="rId14"/>
    <p:sldId id="276" r:id="rId15"/>
    <p:sldId id="264" r:id="rId16"/>
    <p:sldId id="277" r:id="rId17"/>
    <p:sldId id="269" r:id="rId18"/>
    <p:sldId id="270" r:id="rId19"/>
    <p:sldId id="271" r:id="rId20"/>
    <p:sldId id="272" r:id="rId21"/>
    <p:sldId id="266" r:id="rId22"/>
    <p:sldId id="267" r:id="rId23"/>
    <p:sldId id="265" r:id="rId24"/>
    <p:sldId id="27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F10E9DB-2826-4177-B061-D480F6AAFC9F}">
          <p14:sldIdLst>
            <p14:sldId id="256"/>
            <p14:sldId id="257"/>
            <p14:sldId id="258"/>
            <p14:sldId id="268"/>
            <p14:sldId id="273"/>
            <p14:sldId id="259"/>
            <p14:sldId id="260"/>
            <p14:sldId id="274"/>
            <p14:sldId id="261"/>
            <p14:sldId id="262"/>
            <p14:sldId id="275"/>
            <p14:sldId id="263"/>
            <p14:sldId id="276"/>
            <p14:sldId id="264"/>
            <p14:sldId id="277"/>
            <p14:sldId id="269"/>
            <p14:sldId id="270"/>
            <p14:sldId id="271"/>
            <p14:sldId id="272"/>
            <p14:sldId id="266"/>
            <p14:sldId id="267"/>
            <p14:sldId id="26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>
        <p:scale>
          <a:sx n="117" d="100"/>
          <a:sy n="117" d="100"/>
        </p:scale>
        <p:origin x="-169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686E-4205-4563-8D2A-DF28DF1FF904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86DC5-FB83-4E24-8C63-B30FA37EC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esktop\&#22577;&#21578;\IMG_3509_zps858ad8d3.jpg" TargetMode="External"/><Relationship Id="rId3" Type="http://schemas.openxmlformats.org/officeDocument/2006/relationships/hyperlink" Target="https://www.google.com.tw/search?rlz=1C1PRFC_enTW615TW615&amp;espv=2&amp;biw=1920&amp;bih=955&amp;tbm=isch&amp;sa=1&amp;q=%E5%8E%9F%E4%BD%8F%E6%B0%91%E4%BA%BA%E5%BD%A2%E7%B4%8B&amp;oq=%E5%8E%9F%E4%BD%8F%E6%B0%91%E4%BA%BA%E5%BD%A2%E7%B4%8B&amp;gs_l=img.3...14255.18031.0.18294.6.6.0.0.0.0.259.437.5j0j1.6.0....0...1c.1j4.64.img..0.0.0.Mk4OAWCfmnE" TargetMode="External"/><Relationship Id="rId7" Type="http://schemas.openxmlformats.org/officeDocument/2006/relationships/hyperlink" Target="http://www.knowlegde.ipc.gov.taipei/ct.asp?xItem=1001097&amp;CtNode=17412&amp;mp=cb01" TargetMode="External"/><Relationship Id="rId2" Type="http://schemas.openxmlformats.org/officeDocument/2006/relationships/hyperlink" Target="https://www.google.com.tw/search?rlz=1C1PRFC_enTW615TW615&amp;espv=2&amp;biw=1920&amp;bih=955&amp;tbm=isch&amp;sa=1&amp;q=%E5%8E%9F%E4%BD%8F%E6%B0%91%E4%BA%BA%E9%A0%AD%E7%B4%8B&amp;oq=%E5%8E%9F%E4%BD%8F%E6%B0%91%E4%BA%BA%E9%A0%AD%E7%B4%8B&amp;gs_l=img.3...64600.84133.0.84389.14.14.0.0.0.0.126.637.13j1.14.0....0...1c.1j4.64.img..0.2.76...0j0i30k1j0i24k1.yOkS9K5yD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w/search?rlz=1C1PRFC_enTW615TW615&amp;espv=2&amp;biw=1920&amp;bih=955&amp;tbm=isch&amp;sa=1&amp;q=%E5%8E%9F%E4%BD%8F%E6%B0%91%E8%9D%B4%E8%9D%B6%E5%9C%96%E6%A1%88&amp;oq=%E5%8E%9F%E4%BD%8F%E6%B0%91%E8%9D%B4%E8%9D%B6%E5%9C%96%E6%A1%88&amp;gs_l=img.3...7642.8279.0.8939.5.5.0.0.0.0.46.152.4.4.0....0...1c.1j4.64.img..1.0.0.iygVFkz-FrQ#imgrc=dAdoZ9UbOKrw0M%3A" TargetMode="External"/><Relationship Id="rId5" Type="http://schemas.openxmlformats.org/officeDocument/2006/relationships/hyperlink" Target="https://www.google.com.tw/search?rlz=1C1PRFC_enTW615TW615&amp;espv=2&amp;biw=1920&amp;bih=911&amp;tbm=isch&amp;sa=1&amp;q=%E5%8E%9F%E4%BD%8F%E6%B0%91%E5%A4%AA%E9%99%BD%E7%B4%8B&amp;oq=%E5%8E%9F%E4%BD%8F%E6%B0%91%E5%A4%AA%E9%99%BD%E7%B4%8B&amp;gs_l=img.3...283.7955.0.8626.21.15.4.1.1.0.138.676.14j1.15.0....0...1c.1j4.64.img..1.5.114...0j0i24k1.FGovHqeiHhk" TargetMode="External"/><Relationship Id="rId4" Type="http://schemas.openxmlformats.org/officeDocument/2006/relationships/hyperlink" Target="https://www.google.com.tw/search?rlz=1C1PRFC_enTW615TW615&amp;espv=2&amp;biw=1920&amp;bih=955&amp;tbm=isch&amp;sa=1&amp;q=%E5%8E%9F%E4%BD%8F%E6%B0%91%E7%99%BE%E6%AD%A5%E8%9B%87%E5%9C%96%E6%A1%88&amp;oq=%E5%8E%9F%E4%BD%8F%E6%B0%91%E7%99%BE%E6%AD%A5%E8%9B%87%E5%9C%96%E6%A1%88&amp;gs_l=img.3...12100.42555.0.43110.21.18.3.0.0.0.47.639.18.18.0....0...1c.1j4.64.img..0.6.183...0j0i24k1j0i30k1.HIEONI02AFQ#imgrc=SQEDGeLCVwL-2M%3A" TargetMode="External"/><Relationship Id="rId9" Type="http://schemas.openxmlformats.org/officeDocument/2006/relationships/hyperlink" Target="file:///C:\Users\USER\Desktop\&#22577;&#21578;\646_1312696996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30"/>
            <a:ext cx="9144000" cy="61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12057" y="620688"/>
            <a:ext cx="3888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u="sng" dirty="0"/>
              <a:t>排灣族服飾文化</a:t>
            </a:r>
          </a:p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1387" y="544522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組別</a:t>
            </a:r>
            <a:r>
              <a:rPr lang="zh-TW" altLang="en-US" sz="2000" dirty="0" smtClean="0"/>
              <a:t>：第５組</a:t>
            </a:r>
            <a:endParaRPr lang="en-US" altLang="zh-TW" sz="2000" dirty="0" smtClean="0"/>
          </a:p>
          <a:p>
            <a:r>
              <a:rPr lang="zh-TW" altLang="en-US" sz="2000" dirty="0" smtClean="0"/>
              <a:t>組員：</a:t>
            </a:r>
            <a:r>
              <a:rPr lang="zh-TW" altLang="zh-TW" sz="2000" dirty="0" smtClean="0"/>
              <a:t>張政揚</a:t>
            </a:r>
            <a:r>
              <a:rPr lang="zh-TW" altLang="en-US" sz="2000" dirty="0" smtClean="0"/>
              <a:t>、</a:t>
            </a:r>
            <a:r>
              <a:rPr lang="zh-TW" altLang="zh-TW" sz="2000" dirty="0" smtClean="0"/>
              <a:t>陳承恩</a:t>
            </a:r>
            <a:endParaRPr lang="en-US" altLang="zh-TW" sz="2000" dirty="0" smtClean="0"/>
          </a:p>
          <a:p>
            <a:r>
              <a:rPr lang="zh-TW" altLang="en-US" sz="2000" dirty="0"/>
              <a:t>指導</a:t>
            </a:r>
            <a:r>
              <a:rPr lang="zh-TW" altLang="en-US" sz="2000" dirty="0" smtClean="0"/>
              <a:t>老師：古春玲、陳來福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17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8" y="1882704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404664"/>
            <a:ext cx="83767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4. </a:t>
            </a:r>
            <a:r>
              <a:rPr lang="zh-TW" altLang="zh-TW" sz="2800" dirty="0"/>
              <a:t>太陽紋（</a:t>
            </a:r>
            <a:r>
              <a:rPr lang="en-US" altLang="zh-TW" sz="2800" dirty="0" err="1"/>
              <a:t>pinaruadaw</a:t>
            </a:r>
            <a:r>
              <a:rPr lang="zh-TW" altLang="zh-TW" sz="2800" dirty="0"/>
              <a:t>）</a:t>
            </a:r>
            <a:r>
              <a:rPr lang="zh-TW" altLang="zh-TW" sz="2800" dirty="0" smtClean="0"/>
              <a:t>一一象徵</a:t>
            </a:r>
            <a:r>
              <a:rPr lang="zh-TW" altLang="zh-TW" sz="2800" dirty="0"/>
              <a:t>頭目〈貴族被</a:t>
            </a:r>
            <a:r>
              <a:rPr lang="zh-TW" altLang="zh-TW" sz="2800" dirty="0" smtClean="0"/>
              <a:t>稱為</a:t>
            </a:r>
            <a:endParaRPr lang="en-US" altLang="zh-TW" sz="2800" dirty="0" smtClean="0"/>
          </a:p>
          <a:p>
            <a:r>
              <a:rPr lang="zh-TW" altLang="zh-TW" sz="2800" dirty="0" smtClean="0"/>
              <a:t>太</a:t>
            </a:r>
            <a:r>
              <a:rPr lang="zh-TW" altLang="zh-TW" sz="2800" dirty="0"/>
              <a:t>陽之子〉。 註</a:t>
            </a:r>
            <a:r>
              <a:rPr lang="en-US" altLang="zh-TW" sz="2800" dirty="0"/>
              <a:t>4</a:t>
            </a:r>
            <a:endParaRPr lang="zh-TW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15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10690" cy="41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404664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新細明體" pitchFamily="18" charset="-120"/>
                <a:ea typeface="新細明體" pitchFamily="18" charset="-120"/>
              </a:rPr>
              <a:t>5. 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鳳蝶紋（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kalazuwzung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）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一一象徵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敏捷殊榮（部落中跑最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快的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男人，和善於編織的女人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才可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配戴）。 註</a:t>
            </a:r>
            <a:r>
              <a:rPr lang="en-US" altLang="zh-TW" sz="2800" dirty="0">
                <a:latin typeface="新細明體" pitchFamily="18" charset="-120"/>
                <a:ea typeface="新細明體" pitchFamily="18" charset="-120"/>
              </a:rPr>
              <a:t>5</a:t>
            </a:r>
            <a:endParaRPr lang="zh-TW" altLang="zh-TW" sz="2800" dirty="0">
              <a:latin typeface="新細明體" pitchFamily="18" charset="-120"/>
              <a:ea typeface="新細明體" pitchFamily="18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8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新細明體" pitchFamily="18" charset="-120"/>
                <a:ea typeface="新細明體" pitchFamily="18" charset="-120"/>
              </a:rPr>
              <a:t>6.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男頭飾（頭目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與貴族才可配戴）</a:t>
            </a:r>
          </a:p>
          <a:p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※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熊鹰羽毛（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aris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熊鷹、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tedek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尊貴、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lailai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殊榮）一一象徵身分與成就。</a:t>
            </a:r>
          </a:p>
          <a:p>
            <a:endParaRPr lang="zh-TW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81" y="2420888"/>
            <a:ext cx="5328592" cy="35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7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459287" cy="50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03648" y="62068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>
                <a:solidFill>
                  <a:prstClr val="black"/>
                </a:solidFill>
                <a:latin typeface="新細明體" pitchFamily="18" charset="-120"/>
                <a:ea typeface="新細明體" pitchFamily="18" charset="-120"/>
              </a:rPr>
              <a:t>女頭飾（熊鷹羽毛只有頭目</a:t>
            </a:r>
            <a:r>
              <a:rPr lang="zh-TW" altLang="en-US" sz="2800" dirty="0" smtClean="0">
                <a:solidFill>
                  <a:prstClr val="black"/>
                </a:solidFill>
                <a:latin typeface="新細明體" pitchFamily="18" charset="-120"/>
                <a:ea typeface="新細明體" pitchFamily="18" charset="-120"/>
              </a:rPr>
              <a:t>與貴族</a:t>
            </a:r>
            <a:r>
              <a:rPr lang="zh-TW" altLang="en-US" sz="2800" dirty="0">
                <a:solidFill>
                  <a:prstClr val="black"/>
                </a:solidFill>
                <a:latin typeface="新細明體" pitchFamily="18" charset="-120"/>
                <a:ea typeface="新細明體" pitchFamily="18" charset="-120"/>
              </a:rPr>
              <a:t>才能配戴）</a:t>
            </a:r>
            <a:endParaRPr lang="zh-TW" altLang="zh-TW" sz="2800" dirty="0">
              <a:solidFill>
                <a:prstClr val="black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2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41" y="2309834"/>
            <a:ext cx="54314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71600" y="404664"/>
            <a:ext cx="74683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新細明體" pitchFamily="18" charset="-120"/>
                <a:ea typeface="新細明體" pitchFamily="18" charset="-120"/>
              </a:rPr>
              <a:t>7.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琉璃珠（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qata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）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一一排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湾人百年千史傳統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代代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相傳的宇宙觀、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人生觀、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倫理觀、社會觀、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信仰觀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、審美觀</a:t>
            </a:r>
            <a:r>
              <a:rPr lang="zh-TW" altLang="zh-TW" sz="2800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35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1" y="1484784"/>
            <a:ext cx="339287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5" y="40466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新細明體" pitchFamily="18" charset="-120"/>
                <a:ea typeface="新細明體" pitchFamily="18" charset="-120"/>
              </a:rPr>
              <a:t>8.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百合花（</a:t>
            </a:r>
            <a:r>
              <a:rPr lang="en-US" altLang="zh-TW" sz="2800" dirty="0" err="1">
                <a:latin typeface="新細明體" pitchFamily="18" charset="-120"/>
                <a:ea typeface="新細明體" pitchFamily="18" charset="-120"/>
              </a:rPr>
              <a:t>kavaluean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）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一一象徵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女性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的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貞節，男性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的</a:t>
            </a:r>
            <a:r>
              <a:rPr lang="zh-TW" altLang="zh-TW" sz="2800" dirty="0" smtClean="0">
                <a:latin typeface="新細明體" pitchFamily="18" charset="-120"/>
                <a:ea typeface="新細明體" pitchFamily="18" charset="-120"/>
              </a:rPr>
              <a:t>貢獻</a:t>
            </a:r>
            <a:r>
              <a:rPr lang="zh-TW" altLang="zh-TW" sz="2800" dirty="0">
                <a:latin typeface="新細明體" pitchFamily="18" charset="-120"/>
                <a:ea typeface="新細明體" pitchFamily="18" charset="-120"/>
              </a:rPr>
              <a:t>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sz="3200" b="1" dirty="0"/>
              <a:t>二、風格、材質與製作（註</a:t>
            </a:r>
            <a:r>
              <a:rPr lang="en-US" altLang="zh-TW" sz="3200" b="1" dirty="0"/>
              <a:t>6</a:t>
            </a:r>
            <a:r>
              <a:rPr lang="zh-TW" altLang="zh-TW" sz="3200" b="1" dirty="0"/>
              <a:t>）</a:t>
            </a:r>
          </a:p>
          <a:p>
            <a:r>
              <a:rPr lang="en-US" altLang="zh-TW" dirty="0"/>
              <a:t>   </a:t>
            </a:r>
            <a:r>
              <a:rPr lang="zh-TW" altLang="zh-TW" sz="2400" dirty="0">
                <a:latin typeface="+mj-ea"/>
                <a:ea typeface="+mj-ea"/>
              </a:rPr>
              <a:t>（一）早期常見樹皮和獸皮製成的衣服，後來才以麻、棉或毛線織成布</a:t>
            </a:r>
            <a:r>
              <a:rPr lang="zh-TW" altLang="zh-TW" sz="2400" dirty="0" smtClean="0">
                <a:latin typeface="+mj-ea"/>
                <a:ea typeface="+mj-ea"/>
              </a:rPr>
              <a:t>製作衣服</a:t>
            </a:r>
            <a:r>
              <a:rPr lang="zh-TW" altLang="zh-TW" sz="2400" dirty="0">
                <a:latin typeface="+mj-ea"/>
                <a:ea typeface="+mj-ea"/>
              </a:rPr>
              <a:t>。麻是最傳統的紡織材料。與外界頻繁接觸後，棉布與毛線</a:t>
            </a:r>
            <a:r>
              <a:rPr lang="zh-TW" altLang="zh-TW" sz="2400" dirty="0" smtClean="0">
                <a:latin typeface="+mj-ea"/>
                <a:ea typeface="+mj-ea"/>
              </a:rPr>
              <a:t>逐漸取代</a:t>
            </a:r>
            <a:r>
              <a:rPr lang="zh-TW" altLang="zh-TW" sz="2400" dirty="0">
                <a:latin typeface="+mj-ea"/>
                <a:ea typeface="+mj-ea"/>
              </a:rPr>
              <a:t>麻布成為紡織主要的原料，外來的棉與毛線具有多種色彩，</a:t>
            </a:r>
            <a:r>
              <a:rPr lang="zh-TW" altLang="zh-TW" sz="2400" dirty="0" smtClean="0">
                <a:latin typeface="+mj-ea"/>
                <a:ea typeface="+mj-ea"/>
              </a:rPr>
              <a:t>由於這</a:t>
            </a:r>
            <a:r>
              <a:rPr lang="zh-TW" altLang="zh-TW" sz="2400" dirty="0">
                <a:latin typeface="+mj-ea"/>
                <a:ea typeface="+mj-ea"/>
              </a:rPr>
              <a:t>種原料的取得，才變成目前我們熟知的排灣族傳統豐富亮麗的</a:t>
            </a:r>
            <a:r>
              <a:rPr lang="zh-TW" altLang="zh-TW" sz="2400" dirty="0" smtClean="0">
                <a:latin typeface="+mj-ea"/>
                <a:ea typeface="+mj-ea"/>
              </a:rPr>
              <a:t>顏色</a:t>
            </a:r>
            <a:r>
              <a:rPr lang="zh-TW" altLang="zh-TW" sz="2400" dirty="0">
                <a:latin typeface="+mj-ea"/>
                <a:ea typeface="+mj-ea"/>
              </a:rPr>
              <a:t>，但顏色鮮豔多彩的毛線，在當時仍屬於貴族階級才可以取得並使用的。由於毛氈線料不易取得，婦女紡織時常將毛氈線料（如毛氈、羊毛衣）拆開成線，再和麻線參織成布。羊毛的蓬鬆性讓色彩的花更為突顯，夾織的色彩有紅、橙、黃、綠等顏色。</a:t>
            </a:r>
          </a:p>
          <a:p>
            <a:r>
              <a:rPr lang="en-US" altLang="zh-TW" sz="2400" dirty="0">
                <a:latin typeface="+mj-ea"/>
                <a:ea typeface="+mj-ea"/>
              </a:rPr>
              <a:t>   </a:t>
            </a:r>
            <a:r>
              <a:rPr lang="zh-TW" altLang="zh-TW" sz="2400" dirty="0">
                <a:latin typeface="+mj-ea"/>
                <a:ea typeface="+mj-ea"/>
              </a:rPr>
              <a:t>（二）排灣族的傳統服飾使用技巧大致可以分為夾織、刺繡、綴珠、和貼</a:t>
            </a:r>
            <a:r>
              <a:rPr lang="zh-TW" altLang="zh-TW" sz="2400" dirty="0" smtClean="0">
                <a:latin typeface="+mj-ea"/>
                <a:ea typeface="+mj-ea"/>
              </a:rPr>
              <a:t>飾等</a:t>
            </a:r>
            <a:r>
              <a:rPr lang="zh-TW" altLang="zh-TW" sz="2400" dirty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95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zh-TW" altLang="zh-TW" sz="2800" dirty="0"/>
              <a:t>綴珠：以線將不同顏色的琉璃珠子一粒一粒穿綴起來，通常以線條的綴珠法，照紋樣的輪廓，每隔數粒釘一針。（註</a:t>
            </a:r>
            <a:r>
              <a:rPr lang="en-US" altLang="zh-TW" sz="2800" dirty="0"/>
              <a:t>7</a:t>
            </a:r>
            <a:r>
              <a:rPr lang="zh-TW" altLang="zh-TW" sz="2800" dirty="0"/>
              <a:t>）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39" y="1988840"/>
            <a:ext cx="6860309" cy="46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夾織：在織的過程中，夾入不同色的緯線，以構成幾何形花紋的變化。（註</a:t>
            </a:r>
            <a:r>
              <a:rPr lang="en-US" altLang="zh-TW" sz="2800" dirty="0"/>
              <a:t>8</a:t>
            </a:r>
            <a:r>
              <a:rPr lang="zh-TW" altLang="zh-TW" sz="2800" dirty="0"/>
              <a:t>）</a:t>
            </a:r>
          </a:p>
          <a:p>
            <a:endParaRPr lang="zh-TW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78868" cy="50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/>
          </a:bodyPr>
          <a:lstStyle/>
          <a:p>
            <a:r>
              <a:rPr lang="zh-TW" altLang="zh-TW" b="1" dirty="0"/>
              <a:t>三、推廣並行銷族群的服飾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（一）以新聞媒體做廣告宣傳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（二）將服裝登上報章雜誌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（三）架設行銷網站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（四）在各大百貨公司設立專櫃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（五）在各種活動場所擺設攤位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（六）創辦工作坊</a:t>
            </a:r>
          </a:p>
          <a:p>
            <a:r>
              <a:rPr lang="en-US" altLang="zh-TW" dirty="0"/>
              <a:t>   </a:t>
            </a:r>
            <a:r>
              <a:rPr lang="zh-TW" altLang="zh-TW" dirty="0"/>
              <a:t>（七）在各部落設立展示中心</a:t>
            </a:r>
          </a:p>
          <a:p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378236" cy="24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0000" lnSpcReduction="20000"/>
          </a:bodyPr>
          <a:lstStyle/>
          <a:p>
            <a:r>
              <a:rPr lang="zh-TW" altLang="zh-TW" sz="4300" dirty="0" smtClean="0">
                <a:hlinkClick r:id="rId2" action="ppaction://hlinksldjump"/>
              </a:rPr>
              <a:t>一、前言</a:t>
            </a:r>
            <a:endParaRPr lang="zh-TW" altLang="zh-TW" sz="4300" dirty="0" smtClean="0"/>
          </a:p>
          <a:p>
            <a:r>
              <a:rPr lang="zh-TW" altLang="zh-TW" sz="4300" dirty="0" smtClean="0">
                <a:hlinkClick r:id="rId3" action="ppaction://hlinksldjump"/>
              </a:rPr>
              <a:t>二、排灣族的服飾圖案</a:t>
            </a:r>
            <a:endParaRPr lang="zh-TW" altLang="zh-TW" sz="4300" dirty="0" smtClean="0"/>
          </a:p>
          <a:p>
            <a:r>
              <a:rPr lang="zh-TW" altLang="zh-TW" sz="4300" dirty="0" smtClean="0">
                <a:hlinkClick r:id="rId4" action="ppaction://hlinksldjump"/>
              </a:rPr>
              <a:t>三、風格、材質與製作</a:t>
            </a:r>
            <a:endParaRPr lang="zh-TW" altLang="zh-TW" sz="4300" dirty="0" smtClean="0"/>
          </a:p>
          <a:p>
            <a:r>
              <a:rPr lang="zh-TW" altLang="zh-TW" sz="4300" dirty="0" smtClean="0">
                <a:hlinkClick r:id="rId5" action="ppaction://hlinksldjump"/>
              </a:rPr>
              <a:t>四、推廣並行銷族群的服飾</a:t>
            </a:r>
            <a:endParaRPr lang="zh-TW" altLang="zh-TW" sz="4300" dirty="0" smtClean="0"/>
          </a:p>
          <a:p>
            <a:r>
              <a:rPr lang="zh-TW" altLang="zh-TW" sz="4300" dirty="0" smtClean="0">
                <a:hlinkClick r:id="rId6" action="ppaction://hlinksldjump"/>
              </a:rPr>
              <a:t>五、結論</a:t>
            </a:r>
            <a:endParaRPr lang="en-US" altLang="zh-TW" sz="4300" dirty="0" smtClean="0"/>
          </a:p>
          <a:p>
            <a:r>
              <a:rPr lang="zh-TW" altLang="en-US" sz="4300" dirty="0">
                <a:hlinkClick r:id="rId7" action="ppaction://hlinksldjump"/>
              </a:rPr>
              <a:t>六、心得</a:t>
            </a:r>
            <a:endParaRPr lang="en-US" altLang="zh-TW" sz="4300" dirty="0" smtClean="0"/>
          </a:p>
          <a:p>
            <a:r>
              <a:rPr lang="zh-TW" altLang="en-US" sz="4300" dirty="0" smtClean="0">
                <a:hlinkClick r:id="rId8" action="ppaction://hlinksldjump"/>
              </a:rPr>
              <a:t>七、引注資料</a:t>
            </a:r>
            <a:endParaRPr lang="en-US" altLang="zh-TW" sz="4300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99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16832"/>
            <a:ext cx="7408333" cy="3450696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 現在有很多原住民不了解自己族群的的文化，以致我們越來越少人傳承這悠久的文化，我們每一個文化都是台灣的寶，現在也要將原住民的服飾發揚光大，要讓社會大眾知道原住民的服飾是多麼的美麗，使原住民的文化能出先在我們台灣的每一個角落。</a:t>
            </a:r>
          </a:p>
          <a:p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6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3450696"/>
          </a:xfrm>
        </p:spPr>
        <p:txBody>
          <a:bodyPr>
            <a:noAutofit/>
          </a:bodyPr>
          <a:lstStyle/>
          <a:p>
            <a:r>
              <a:rPr lang="zh-TW" altLang="zh-TW" dirty="0"/>
              <a:t>研究心得：</a:t>
            </a:r>
          </a:p>
          <a:p>
            <a:pPr marL="555625" indent="0">
              <a:buNone/>
              <a:tabLst>
                <a:tab pos="0" algn="l"/>
              </a:tabLst>
            </a:pPr>
            <a:r>
              <a:rPr lang="zh-TW" altLang="zh-TW" sz="2000" b="1" dirty="0" smtClean="0"/>
              <a:t>張政揚</a:t>
            </a:r>
            <a:r>
              <a:rPr lang="zh-TW" altLang="zh-TW" sz="2000" dirty="0" smtClean="0"/>
              <a:t>：</a:t>
            </a:r>
            <a:r>
              <a:rPr lang="zh-TW" altLang="en-US" sz="2000" dirty="0"/>
              <a:t>針對排灣族的服飾文化做了這方面的研究之後，發現在圖案這方面</a:t>
            </a:r>
            <a:r>
              <a:rPr lang="zh-TW" altLang="en-US" sz="2000" dirty="0" smtClean="0"/>
              <a:t>非常</a:t>
            </a:r>
            <a:r>
              <a:rPr lang="zh-TW" altLang="en-US" sz="2000" dirty="0"/>
              <a:t>得的講究，雖然各個地方的圖案都不相同，但每個圖案都有屬於它的意義。雖然我在查詢資料時不覺得有甚麼比較特別的地方，但是當知道的知識越來越多時，這才發現其實有蠻多資料都是不正確的，如果當初沒有研究這個主題的話，可能我還傻傻地在吸收這些錯誤的知識吧</a:t>
            </a:r>
            <a:r>
              <a:rPr lang="zh-TW" altLang="en-US" sz="2000" dirty="0" smtClean="0"/>
              <a:t>。</a:t>
            </a:r>
            <a:endParaRPr lang="zh-TW" altLang="zh-TW" sz="2000" dirty="0"/>
          </a:p>
          <a:p>
            <a:pPr marL="0" indent="0">
              <a:buNone/>
            </a:pPr>
            <a:endParaRPr lang="zh-TW" altLang="zh-TW" sz="2000" dirty="0"/>
          </a:p>
          <a:p>
            <a:pPr marL="555625" indent="0">
              <a:buNone/>
            </a:pPr>
            <a:r>
              <a:rPr lang="zh-TW" altLang="zh-TW" sz="2000" b="1" dirty="0"/>
              <a:t>陳承恩</a:t>
            </a:r>
            <a:r>
              <a:rPr lang="zh-TW" altLang="zh-TW" sz="2000" dirty="0" smtClean="0"/>
              <a:t>：在</a:t>
            </a:r>
            <a:r>
              <a:rPr lang="zh-TW" altLang="zh-TW" sz="2000" dirty="0"/>
              <a:t>我查詢資料的過程中，我發現有些資料是不清楚原住民文化的人，擅自註解與命名，明顯表示沒有獲得擁有文化詮釋權</a:t>
            </a:r>
            <a:r>
              <a:rPr lang="zh-TW" altLang="zh-TW" sz="2000" dirty="0" smtClean="0"/>
              <a:t>的</a:t>
            </a:r>
            <a:r>
              <a:rPr lang="zh-TW" altLang="en-US" sz="2000" dirty="0" smtClean="0"/>
              <a:t>原住民族</a:t>
            </a:r>
            <a:r>
              <a:rPr lang="zh-TW" altLang="zh-TW" sz="2000" dirty="0" smtClean="0"/>
              <a:t>授權</a:t>
            </a:r>
            <a:r>
              <a:rPr lang="zh-TW" altLang="zh-TW" sz="2000" dirty="0"/>
              <a:t>，不管是不是有意的，這對我們的文化都是一種不尊重的行為，但經過這次的專題報告，</a:t>
            </a:r>
            <a:r>
              <a:rPr lang="zh-TW" altLang="zh-TW" sz="2000" dirty="0" smtClean="0"/>
              <a:t>我</a:t>
            </a:r>
            <a:r>
              <a:rPr lang="zh-TW" altLang="en-US" sz="2000" dirty="0"/>
              <a:t>獲</a:t>
            </a:r>
            <a:r>
              <a:rPr lang="zh-TW" altLang="zh-TW" sz="2000" dirty="0" smtClean="0"/>
              <a:t>益</a:t>
            </a:r>
            <a:r>
              <a:rPr lang="zh-TW" altLang="zh-TW" sz="2000" dirty="0"/>
              <a:t>良多，不但對自己的文化了解更多，也增加了自己對族群的認同感。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</p:spTree>
    <p:extLst>
      <p:ext uri="{BB962C8B-B14F-4D97-AF65-F5344CB8AC3E}">
        <p14:creationId xmlns:p14="http://schemas.microsoft.com/office/powerpoint/2010/main" val="1989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>
            <a:noAutofit/>
          </a:bodyPr>
          <a:lstStyle/>
          <a:p>
            <a:r>
              <a:rPr lang="zh-TW" altLang="zh-TW" sz="900" dirty="0"/>
              <a:t>註</a:t>
            </a:r>
            <a:r>
              <a:rPr lang="en-US" altLang="zh-TW" sz="900" dirty="0"/>
              <a:t>1</a:t>
            </a:r>
            <a:endParaRPr lang="zh-TW" altLang="zh-TW" sz="900" dirty="0"/>
          </a:p>
          <a:p>
            <a:r>
              <a:rPr lang="en-US" altLang="zh-TW" sz="900" u="sng" dirty="0">
                <a:hlinkClick r:id="rId2"/>
              </a:rPr>
              <a:t>https://www.google.com.tw/</a:t>
            </a:r>
            <a:r>
              <a:rPr lang="en-US" altLang="zh-TW" sz="900" u="sng" dirty="0" err="1">
                <a:hlinkClick r:id="rId2"/>
              </a:rPr>
              <a:t>search?rlz</a:t>
            </a:r>
            <a:r>
              <a:rPr lang="en-US" altLang="zh-TW" sz="900" u="sng" dirty="0">
                <a:hlinkClick r:id="rId2"/>
              </a:rPr>
              <a:t>=1C1PRFC_enTW615TW615&amp;espv=2&amp;biw=1920&amp;bih=955&amp;tbm=</a:t>
            </a:r>
            <a:r>
              <a:rPr lang="en-US" altLang="zh-TW" sz="900" u="sng" dirty="0" err="1">
                <a:hlinkClick r:id="rId2"/>
              </a:rPr>
              <a:t>isch&amp;sa</a:t>
            </a:r>
            <a:r>
              <a:rPr lang="en-US" altLang="zh-TW" sz="900" u="sng" dirty="0">
                <a:hlinkClick r:id="rId2"/>
              </a:rPr>
              <a:t>=1&amp;q=%E5%8E%9F%E4%BD%8F%E6%B0%91%E4%BA%BA%E9%A0%AD%E7%B4%8B&amp;oq=%E5%8E%9F%E4%BD%8F%E6%B0%91%E4%BA%BA%E9%A0%AD%E7%B4%8B&amp;gs_l=img.3...64600.84133.0.84389.14.14.0.0.0.0.126.637.13j1.14.0....0...1c.1j4.64.img..0.2.76...0j0i30k1j0i24k1.yOkS9K5yDDA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2</a:t>
            </a:r>
            <a:endParaRPr lang="zh-TW" altLang="zh-TW" sz="900" dirty="0"/>
          </a:p>
          <a:p>
            <a:r>
              <a:rPr lang="en-US" altLang="zh-TW" sz="900" u="sng" dirty="0">
                <a:hlinkClick r:id="rId3"/>
              </a:rPr>
              <a:t>https://www.google.com.tw/</a:t>
            </a:r>
            <a:r>
              <a:rPr lang="en-US" altLang="zh-TW" sz="900" u="sng" dirty="0" err="1">
                <a:hlinkClick r:id="rId3"/>
              </a:rPr>
              <a:t>search?rlz</a:t>
            </a:r>
            <a:r>
              <a:rPr lang="en-US" altLang="zh-TW" sz="900" u="sng" dirty="0">
                <a:hlinkClick r:id="rId3"/>
              </a:rPr>
              <a:t>=1C1PRFC_enTW615TW615&amp;espv=2&amp;biw=1920&amp;bih=955&amp;tbm=</a:t>
            </a:r>
            <a:r>
              <a:rPr lang="en-US" altLang="zh-TW" sz="900" u="sng" dirty="0" err="1">
                <a:hlinkClick r:id="rId3"/>
              </a:rPr>
              <a:t>isch&amp;sa</a:t>
            </a:r>
            <a:r>
              <a:rPr lang="en-US" altLang="zh-TW" sz="900" u="sng" dirty="0">
                <a:hlinkClick r:id="rId3"/>
              </a:rPr>
              <a:t>=1&amp;q=%E5%8E%9F%E4%BD%8F%E6%B0%91%E4%BA%BA%E5%BD%A2%E7%B4%8B&amp;oq=%E5%8E%9F%E4%BD%8F%E6%B0%91%E4%BA%BA%E5%BD%A2%E7%B4%8B&amp;gs_l=img.3...14255.18031.0.18294.6.6.0.0.0.0.259.437.5j0j1.6.0....0...1c.1j4.64.img..0.0.0.Mk4OAWCfmnE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3</a:t>
            </a:r>
            <a:endParaRPr lang="zh-TW" altLang="zh-TW" sz="900" dirty="0"/>
          </a:p>
          <a:p>
            <a:r>
              <a:rPr lang="en-US" altLang="zh-TW" sz="900" u="sng" dirty="0">
                <a:hlinkClick r:id="rId4"/>
              </a:rPr>
              <a:t>https://www.google.com.tw/</a:t>
            </a:r>
            <a:r>
              <a:rPr lang="en-US" altLang="zh-TW" sz="900" u="sng" dirty="0" err="1">
                <a:hlinkClick r:id="rId4"/>
              </a:rPr>
              <a:t>search?rlz</a:t>
            </a:r>
            <a:r>
              <a:rPr lang="en-US" altLang="zh-TW" sz="900" u="sng" dirty="0">
                <a:hlinkClick r:id="rId4"/>
              </a:rPr>
              <a:t>=1C1PRFC_enTW615TW615&amp;espv=2&amp;biw=1920&amp;bih=955&amp;tbm=</a:t>
            </a:r>
            <a:r>
              <a:rPr lang="en-US" altLang="zh-TW" sz="900" u="sng" dirty="0" err="1">
                <a:hlinkClick r:id="rId4"/>
              </a:rPr>
              <a:t>isch&amp;sa</a:t>
            </a:r>
            <a:r>
              <a:rPr lang="en-US" altLang="zh-TW" sz="900" u="sng" dirty="0">
                <a:hlinkClick r:id="rId4"/>
              </a:rPr>
              <a:t>=1&amp;q=%E5%8E%9F%E4%BD%8F%E6%B0%91%E7%99%BE%E6%AD%A5%E8%9B%87%E5%9C%96%E6%A1%88&amp;oq=%E5%8E%9F%E4%BD%8F%E6%B0%91%E7%99%BE%E6%AD%A5%E8%9B%87%E5%9C%96%E6%A1%88&amp;gs_l=img.3...12100.42555.0.43110.21.18.3.0.0.0.47.639.18.18.0....0...1c.1j4.64.img..0.6.183...0j0i24k1j0i30k1.HIEONI02AFQ#imgrc=SQEDGeLCVwL-2M%3A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4</a:t>
            </a:r>
            <a:endParaRPr lang="zh-TW" altLang="zh-TW" sz="900" dirty="0"/>
          </a:p>
          <a:p>
            <a:r>
              <a:rPr lang="en-US" altLang="zh-TW" sz="900" u="sng" dirty="0">
                <a:hlinkClick r:id="rId5"/>
              </a:rPr>
              <a:t>https://www.google.com.tw/</a:t>
            </a:r>
            <a:r>
              <a:rPr lang="en-US" altLang="zh-TW" sz="900" u="sng" dirty="0" err="1">
                <a:hlinkClick r:id="rId5"/>
              </a:rPr>
              <a:t>search?rlz</a:t>
            </a:r>
            <a:r>
              <a:rPr lang="en-US" altLang="zh-TW" sz="900" u="sng" dirty="0">
                <a:hlinkClick r:id="rId5"/>
              </a:rPr>
              <a:t>=1C1PRFC_enTW615TW615&amp;espv=2&amp;biw=1920&amp;bih=911&amp;tbm=</a:t>
            </a:r>
            <a:r>
              <a:rPr lang="en-US" altLang="zh-TW" sz="900" u="sng" dirty="0" err="1">
                <a:hlinkClick r:id="rId5"/>
              </a:rPr>
              <a:t>isch&amp;sa</a:t>
            </a:r>
            <a:r>
              <a:rPr lang="en-US" altLang="zh-TW" sz="900" u="sng" dirty="0">
                <a:hlinkClick r:id="rId5"/>
              </a:rPr>
              <a:t>=1&amp;q=%E5%8E%9F%E4%BD%8F%E6%B0%91%E5%A4%AA%E9%99%BD%E7%B4%8B&amp;oq=%E5%8E%9F%E4%BD%8F%E6%B0%91%E5%A4%AA%E9%99%BD%E7%B4%8B&amp;gs_l=img.3...283.7955.0.8626.21.15.4.1.1.0.138.676.14j1.15.0....0...1c.1j4.64.img..1.5.114...0j0i24k1.FGovHqeiHhk#imgdii=7lE24pUFwIGMNM%3A%3B7lE24pUFwIGMNM%3A%3BvqbSDnLVs1-sIM%3A&amp;imgrc=7lE24pUFwIGMNM%3A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5</a:t>
            </a:r>
            <a:endParaRPr lang="zh-TW" altLang="zh-TW" sz="900" dirty="0"/>
          </a:p>
          <a:p>
            <a:r>
              <a:rPr lang="en-US" altLang="zh-TW" sz="900" u="sng" dirty="0">
                <a:hlinkClick r:id="rId6"/>
              </a:rPr>
              <a:t>https://www.google.com.tw/</a:t>
            </a:r>
            <a:r>
              <a:rPr lang="en-US" altLang="zh-TW" sz="900" u="sng" dirty="0" err="1">
                <a:hlinkClick r:id="rId6"/>
              </a:rPr>
              <a:t>search?rlz</a:t>
            </a:r>
            <a:r>
              <a:rPr lang="en-US" altLang="zh-TW" sz="900" u="sng" dirty="0">
                <a:hlinkClick r:id="rId6"/>
              </a:rPr>
              <a:t>=1C1PRFC_enTW615TW615&amp;espv=2&amp;biw=1920&amp;bih=955&amp;tbm=</a:t>
            </a:r>
            <a:r>
              <a:rPr lang="en-US" altLang="zh-TW" sz="900" u="sng" dirty="0" err="1">
                <a:hlinkClick r:id="rId6"/>
              </a:rPr>
              <a:t>isch&amp;sa</a:t>
            </a:r>
            <a:r>
              <a:rPr lang="en-US" altLang="zh-TW" sz="900" u="sng" dirty="0">
                <a:hlinkClick r:id="rId6"/>
              </a:rPr>
              <a:t>=1&amp;q=%E5%8E%9F%E4%BD%8F%E6%B0%91%E8%9D%B4%E8%9D%B6%E5%9C%96%E6%A1%88&amp;oq=%E5%8E%9F%E4%BD%8F%E6%B0%91%E8%9D%B4%E8%9D%B6%E5%9C%96%E6%A1%88&amp;gs_l=img.3...7642.8279.0.8939.5.5.0.0.0.0.46.152.4.4.0....0...1c.1j4.64.img..1.0.0.iygVFkz-FrQ#imgrc=dAdoZ9UbOKrw0M%3A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6</a:t>
            </a:r>
            <a:endParaRPr lang="zh-TW" altLang="zh-TW" sz="900" dirty="0"/>
          </a:p>
          <a:p>
            <a:r>
              <a:rPr lang="en-US" altLang="zh-TW" sz="900" u="sng" dirty="0">
                <a:hlinkClick r:id="rId7"/>
              </a:rPr>
              <a:t>http://www.knowlegde.ipc.gov.taipei/ct.asp?xItem=1001097&amp;CtNode=17412&amp;mp=cb01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7</a:t>
            </a:r>
            <a:endParaRPr lang="zh-TW" altLang="zh-TW" sz="900" dirty="0"/>
          </a:p>
          <a:p>
            <a:r>
              <a:rPr lang="en-US" altLang="zh-TW" sz="900" u="sng" dirty="0">
                <a:hlinkClick r:id="rId8" action="ppaction://hlinkfile"/>
              </a:rPr>
              <a:t>https://www.google.com.tw/</a:t>
            </a:r>
            <a:r>
              <a:rPr lang="en-US" altLang="zh-TW" sz="900" u="sng" dirty="0" err="1">
                <a:hlinkClick r:id="rId8" action="ppaction://hlinkfile"/>
              </a:rPr>
              <a:t>search?safe</a:t>
            </a:r>
            <a:r>
              <a:rPr lang="en-US" altLang="zh-TW" sz="900" u="sng" dirty="0">
                <a:hlinkClick r:id="rId8" action="ppaction://hlinkfile"/>
              </a:rPr>
              <a:t>=</a:t>
            </a:r>
            <a:r>
              <a:rPr lang="en-US" altLang="zh-TW" sz="900" u="sng" dirty="0" err="1">
                <a:hlinkClick r:id="rId8" action="ppaction://hlinkfile"/>
              </a:rPr>
              <a:t>off&amp;rlz</a:t>
            </a:r>
            <a:r>
              <a:rPr lang="en-US" altLang="zh-TW" sz="900" u="sng" dirty="0">
                <a:hlinkClick r:id="rId8" action="ppaction://hlinkfile"/>
              </a:rPr>
              <a:t>=1C1PRFC_enTW615TW615&amp;espv=2&amp;biw=1920&amp;bih=911&amp;tbm=</a:t>
            </a:r>
            <a:r>
              <a:rPr lang="en-US" altLang="zh-TW" sz="900" u="sng" dirty="0" err="1">
                <a:hlinkClick r:id="rId8" action="ppaction://hlinkfile"/>
              </a:rPr>
              <a:t>isch&amp;sa</a:t>
            </a:r>
            <a:r>
              <a:rPr lang="en-US" altLang="zh-TW" sz="900" u="sng" dirty="0">
                <a:hlinkClick r:id="rId8" action="ppaction://hlinkfile"/>
              </a:rPr>
              <a:t>=1&amp;q=%E6%8E%92%E7%81%A3%E6%97%8F%E7%B6%B4%E7%8F%A0&amp;oq=%E6%8E%92%E7%81%A3%E6%97%8F%E7%B6%B4%E7%8F%A0&amp;gs_l=img.3...349360.349360.0.349942.1.1.0.0.0.0.0.0..0.0....0...1c.1.64.img..1.0.0.FFt5Rd4bf6s#imgrc=mYdznUkeKR6LGM%3A</a:t>
            </a:r>
            <a:endParaRPr lang="zh-TW" altLang="zh-TW" sz="900" dirty="0"/>
          </a:p>
          <a:p>
            <a:r>
              <a:rPr lang="zh-TW" altLang="zh-TW" sz="900" dirty="0"/>
              <a:t>註</a:t>
            </a:r>
            <a:r>
              <a:rPr lang="en-US" altLang="zh-TW" sz="900" dirty="0"/>
              <a:t>8</a:t>
            </a:r>
            <a:endParaRPr lang="zh-TW" altLang="zh-TW" sz="900" dirty="0"/>
          </a:p>
          <a:p>
            <a:r>
              <a:rPr lang="en-US" altLang="zh-TW" sz="900" u="sng" dirty="0">
                <a:hlinkClick r:id="rId9" action="ppaction://hlinkfile"/>
              </a:rPr>
              <a:t>https://www.google.com.tw/search?q=%E6%8E%92%E7%81%A3%E6%97%8F%E5%A4%BE%E7%B9%94&amp;safe=off&amp;rlz=1C1PRFC_enTW615TW615&amp;espv=2&amp;biw=1920&amp;bih=911&amp;source=lnms&amp;tbm=isch&amp;sa=X&amp;ved=0ahUKEwiEyKDdx5jQAhWJi7wKHUphDoAQ_AUICCgB#imgrc=ohSqEu8OTZurkM%3A</a:t>
            </a:r>
            <a:endParaRPr lang="zh-TW" altLang="zh-TW" sz="900" dirty="0"/>
          </a:p>
          <a:p>
            <a:endParaRPr lang="zh-TW" altLang="en-US" sz="9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/>
              <a:t>引注資料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200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825197" y="249289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/>
              <a:t>謝謝聆聽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30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sz="2800" b="1" dirty="0"/>
              <a:t>一、研究動機：</a:t>
            </a:r>
            <a:r>
              <a:rPr lang="en-US" altLang="zh-TW" sz="2800" b="1" dirty="0"/>
              <a:t>   </a:t>
            </a:r>
            <a:endParaRPr lang="zh-TW" altLang="zh-TW" sz="2800" b="1" dirty="0"/>
          </a:p>
          <a:p>
            <a:pPr algn="just"/>
            <a:r>
              <a:rPr lang="en-US" altLang="zh-TW" sz="2800" b="1" dirty="0"/>
              <a:t>    </a:t>
            </a:r>
            <a:r>
              <a:rPr lang="zh-TW" altLang="zh-TW" sz="2800" dirty="0"/>
              <a:t>這次我們所研究的的主題是排灣族的服飾，我們做這主題的原因是</a:t>
            </a:r>
            <a:r>
              <a:rPr lang="zh-TW" altLang="zh-TW" sz="2800" u="sng" dirty="0"/>
              <a:t>現在很多年輕的一輩，有的還有傳統服飾，有的已經沒有了，族群的文化正在漸漸的消逝</a:t>
            </a:r>
            <a:r>
              <a:rPr lang="zh-TW" altLang="zh-TW" sz="2800" dirty="0"/>
              <a:t>，再加上自己是排灣族，所以想了解一下自己服飾的意義。</a:t>
            </a:r>
          </a:p>
          <a:p>
            <a:pPr marL="0" indent="0">
              <a:buNone/>
            </a:pPr>
            <a:endParaRPr lang="zh-TW" altLang="zh-TW" sz="2800" b="1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壹</a:t>
            </a:r>
            <a:r>
              <a:rPr lang="zh-TW" altLang="en-US" dirty="0" smtClean="0"/>
              <a:t>、前言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5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endParaRPr lang="en-US" altLang="zh-TW" sz="2000" b="1" dirty="0" smtClean="0">
              <a:solidFill>
                <a:prstClr val="black"/>
              </a:solidFill>
            </a:endParaRPr>
          </a:p>
          <a:p>
            <a:pPr lvl="0"/>
            <a:endParaRPr lang="en-US" altLang="zh-TW" sz="2000" b="1" dirty="0">
              <a:solidFill>
                <a:prstClr val="black"/>
              </a:solidFill>
            </a:endParaRPr>
          </a:p>
          <a:p>
            <a:pPr lvl="0"/>
            <a:r>
              <a:rPr lang="zh-TW" altLang="zh-TW" b="1" dirty="0" smtClean="0">
                <a:solidFill>
                  <a:prstClr val="black"/>
                </a:solidFill>
              </a:rPr>
              <a:t>二</a:t>
            </a:r>
            <a:r>
              <a:rPr lang="zh-TW" altLang="zh-TW" b="1" dirty="0">
                <a:solidFill>
                  <a:prstClr val="black"/>
                </a:solidFill>
              </a:rPr>
              <a:t>、研究目的：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（一）了解我們擁有的服飾所代表的重要意義。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（二）知道製作排灣族的服飾所使用的素材及製作方法。</a:t>
            </a:r>
          </a:p>
          <a:p>
            <a:pPr lvl="0"/>
            <a:r>
              <a:rPr lang="zh-TW" altLang="zh-TW" sz="2400" dirty="0">
                <a:solidFill>
                  <a:prstClr val="black"/>
                </a:solidFill>
              </a:rPr>
              <a:t>（三）推廣並行銷族群的服飾並創造經濟效益。</a:t>
            </a:r>
          </a:p>
          <a:p>
            <a:pPr marL="0" lvl="0" indent="0">
              <a:buNone/>
            </a:pPr>
            <a:r>
              <a:rPr lang="en-US" altLang="zh-TW" sz="2400" dirty="0">
                <a:solidFill>
                  <a:prstClr val="black"/>
                </a:solidFill>
              </a:rPr>
              <a:t> </a:t>
            </a:r>
            <a:endParaRPr lang="zh-TW" altLang="zh-TW" sz="2400" dirty="0">
              <a:solidFill>
                <a:prstClr val="black"/>
              </a:solidFill>
            </a:endParaRPr>
          </a:p>
          <a:p>
            <a:pPr lvl="0"/>
            <a:r>
              <a:rPr lang="zh-TW" altLang="zh-TW" b="1" dirty="0" smtClean="0">
                <a:solidFill>
                  <a:prstClr val="black"/>
                </a:solidFill>
              </a:rPr>
              <a:t>三</a:t>
            </a:r>
            <a:r>
              <a:rPr lang="zh-TW" altLang="zh-TW" b="1" dirty="0">
                <a:solidFill>
                  <a:prstClr val="black"/>
                </a:solidFill>
              </a:rPr>
              <a:t>、研究方式：</a:t>
            </a:r>
          </a:p>
          <a:p>
            <a:pPr marL="449263" lvl="0" indent="-449263"/>
            <a:r>
              <a:rPr lang="en-US" altLang="zh-TW" sz="2400" dirty="0">
                <a:solidFill>
                  <a:prstClr val="black"/>
                </a:solidFill>
              </a:rPr>
              <a:t> </a:t>
            </a:r>
            <a:r>
              <a:rPr lang="zh-TW" altLang="zh-TW" sz="2400" dirty="0" smtClean="0">
                <a:solidFill>
                  <a:prstClr val="black"/>
                </a:solidFill>
              </a:rPr>
              <a:t>（</a:t>
            </a:r>
            <a:r>
              <a:rPr lang="zh-TW" altLang="zh-TW" sz="2400" dirty="0">
                <a:solidFill>
                  <a:prstClr val="black"/>
                </a:solidFill>
              </a:rPr>
              <a:t>一）參考網路上的資料。</a:t>
            </a:r>
          </a:p>
          <a:p>
            <a:pPr lvl="0"/>
            <a:r>
              <a:rPr lang="en-US" altLang="zh-TW" sz="2400" dirty="0">
                <a:solidFill>
                  <a:prstClr val="black"/>
                </a:solidFill>
              </a:rPr>
              <a:t>   </a:t>
            </a:r>
            <a:r>
              <a:rPr lang="zh-TW" altLang="zh-TW" sz="2400" dirty="0">
                <a:solidFill>
                  <a:prstClr val="black"/>
                </a:solidFill>
              </a:rPr>
              <a:t>（二）參考現有文獻。</a:t>
            </a:r>
          </a:p>
          <a:p>
            <a:pPr lvl="0"/>
            <a:r>
              <a:rPr lang="en-US" altLang="zh-TW" sz="2400" dirty="0">
                <a:solidFill>
                  <a:prstClr val="black"/>
                </a:solidFill>
              </a:rPr>
              <a:t>  </a:t>
            </a:r>
            <a:r>
              <a:rPr lang="zh-TW" altLang="en-US" sz="2400" dirty="0" smtClean="0">
                <a:solidFill>
                  <a:prstClr val="black"/>
                </a:solidFill>
              </a:rPr>
              <a:t> </a:t>
            </a:r>
            <a:r>
              <a:rPr lang="zh-TW" altLang="zh-TW" sz="2400" dirty="0" smtClean="0">
                <a:solidFill>
                  <a:prstClr val="black"/>
                </a:solidFill>
              </a:rPr>
              <a:t>（</a:t>
            </a:r>
            <a:r>
              <a:rPr lang="zh-TW" altLang="zh-TW" sz="2400" dirty="0">
                <a:solidFill>
                  <a:prstClr val="black"/>
                </a:solidFill>
              </a:rPr>
              <a:t>三）田野調查：參訪族群服飾工作坊並訪問部落耆老。</a:t>
            </a:r>
          </a:p>
          <a:p>
            <a:pPr lvl="0"/>
            <a:endParaRPr lang="zh-TW" altLang="en-US" sz="20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4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59832" y="27089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dirty="0"/>
              <a:t>貳</a:t>
            </a:r>
            <a:r>
              <a:rPr lang="zh-TW" altLang="en-US" sz="4800" dirty="0" smtClean="0"/>
              <a:t>、正文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339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828800"/>
          </a:xfrm>
        </p:spPr>
        <p:txBody>
          <a:bodyPr>
            <a:normAutofit/>
          </a:bodyPr>
          <a:lstStyle/>
          <a:p>
            <a:r>
              <a:rPr lang="zh-TW" altLang="zh-TW" sz="3200" dirty="0" smtClean="0"/>
              <a:t>（</a:t>
            </a:r>
            <a:r>
              <a:rPr lang="zh-TW" altLang="zh-TW" sz="3200" dirty="0"/>
              <a:t>一）在排灣族的服飾上有許多圖案，每個圖案都代表著不同的意義，以下是排灣族服飾上會出現的圖案：</a:t>
            </a:r>
          </a:p>
          <a:p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+mj-ea"/>
              </a:rPr>
              <a:t>一、排灣族的服飾</a:t>
            </a:r>
            <a:r>
              <a:rPr lang="zh-TW" altLang="zh-TW" b="1" dirty="0" smtClean="0">
                <a:latin typeface="+mj-ea"/>
              </a:rPr>
              <a:t>圖案</a:t>
            </a:r>
            <a:endParaRPr lang="zh-TW" altLang="en-US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5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6120680"/>
          </a:xfrm>
        </p:spPr>
        <p:txBody>
          <a:bodyPr/>
          <a:lstStyle/>
          <a:p>
            <a:pPr algn="ctr"/>
            <a:r>
              <a:rPr lang="en-US" altLang="zh-TW" sz="2800" dirty="0" smtClean="0"/>
              <a:t>1. </a:t>
            </a:r>
            <a:r>
              <a:rPr lang="zh-TW" altLang="zh-TW" sz="2800" dirty="0" smtClean="0"/>
              <a:t>人首紋（</a:t>
            </a:r>
            <a:r>
              <a:rPr lang="en-US" altLang="zh-TW" sz="2800" dirty="0" err="1" smtClean="0"/>
              <a:t>pingruqulu</a:t>
            </a:r>
            <a:r>
              <a:rPr lang="zh-TW" altLang="zh-TW" sz="2800" dirty="0" smtClean="0"/>
              <a:t>）一一象徵戰鬥功名。 註</a:t>
            </a:r>
            <a:r>
              <a:rPr lang="en-US" altLang="zh-TW" sz="2800" dirty="0" smtClean="0"/>
              <a:t>1</a:t>
            </a: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24" y="1484784"/>
            <a:ext cx="438943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11760" y="522919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332655"/>
            <a:ext cx="789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</a:rPr>
              <a:t>2. </a:t>
            </a:r>
            <a:r>
              <a:rPr lang="zh-TW" altLang="zh-TW" sz="2800" dirty="0">
                <a:solidFill>
                  <a:prstClr val="black"/>
                </a:solidFill>
              </a:rPr>
              <a:t>人像紋（代表祖先</a:t>
            </a:r>
            <a:r>
              <a:rPr lang="zh-TW" altLang="zh-TW" sz="2800" dirty="0" smtClean="0">
                <a:solidFill>
                  <a:prstClr val="black"/>
                </a:solidFill>
              </a:rPr>
              <a:t>，對</a:t>
            </a:r>
            <a:r>
              <a:rPr lang="zh-TW" altLang="zh-TW" sz="2800" dirty="0">
                <a:solidFill>
                  <a:prstClr val="black"/>
                </a:solidFill>
              </a:rPr>
              <a:t>祖先有崇拜之意）註</a:t>
            </a:r>
            <a:r>
              <a:rPr lang="en-US" altLang="zh-TW" sz="2800" dirty="0">
                <a:solidFill>
                  <a:prstClr val="black"/>
                </a:solidFill>
              </a:rPr>
              <a:t>2</a:t>
            </a:r>
            <a:endParaRPr lang="zh-TW" altLang="zh-TW" sz="2800" dirty="0">
              <a:solidFill>
                <a:prstClr val="black"/>
              </a:solidFill>
            </a:endParaRPr>
          </a:p>
          <a:p>
            <a:endParaRPr lang="zh-TW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25" y="1286762"/>
            <a:ext cx="39624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3</a:t>
            </a:r>
            <a:r>
              <a:rPr lang="en-US" altLang="zh-TW" sz="2400" dirty="0">
                <a:latin typeface="新細明體" pitchFamily="18" charset="-120"/>
                <a:ea typeface="新細明體" pitchFamily="18" charset="-120"/>
              </a:rPr>
              <a:t>. 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陶壺與百步蛇</a:t>
            </a:r>
            <a:r>
              <a:rPr lang="zh-TW" altLang="zh-TW" sz="2400" dirty="0" smtClean="0">
                <a:latin typeface="新細明體" pitchFamily="18" charset="-120"/>
                <a:ea typeface="新細明體" pitchFamily="18" charset="-120"/>
              </a:rPr>
              <a:t>紋（對祖先的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重視與</a:t>
            </a:r>
            <a:r>
              <a:rPr lang="zh-TW" altLang="zh-TW" sz="2400" dirty="0" smtClean="0">
                <a:latin typeface="新細明體" pitchFamily="18" charset="-120"/>
                <a:ea typeface="新細明體" pitchFamily="18" charset="-120"/>
              </a:rPr>
              <a:t>敬畏）註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3</a:t>
            </a:r>
            <a:endParaRPr lang="zh-TW" altLang="zh-TW" sz="2400" dirty="0" smtClean="0">
              <a:latin typeface="新細明體" pitchFamily="18" charset="-120"/>
              <a:ea typeface="新細明體" pitchFamily="18" charset="-120"/>
            </a:endParaRPr>
          </a:p>
          <a:p>
            <a:pPr marL="0" indent="0" algn="just">
              <a:buNone/>
            </a:pPr>
            <a:r>
              <a:rPr lang="zh-TW" altLang="zh-TW" sz="2400" dirty="0" smtClean="0">
                <a:latin typeface="新細明體" pitchFamily="18" charset="-120"/>
                <a:ea typeface="新細明體" pitchFamily="18" charset="-120"/>
              </a:rPr>
              <a:t>※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百步蛇（</a:t>
            </a:r>
            <a:r>
              <a:rPr lang="en-US" altLang="zh-TW" sz="2400" dirty="0" err="1">
                <a:latin typeface="新細明體" pitchFamily="18" charset="-120"/>
                <a:ea typeface="新細明體" pitchFamily="18" charset="-120"/>
              </a:rPr>
              <a:t>ksmavanan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原者、</a:t>
            </a:r>
            <a:r>
              <a:rPr lang="en-US" altLang="zh-TW" sz="2400" dirty="0" err="1">
                <a:latin typeface="新細明體" pitchFamily="18" charset="-120"/>
                <a:ea typeface="新細明體" pitchFamily="18" charset="-120"/>
              </a:rPr>
              <a:t>salade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伙伴「須為貴族身分才適用稱呼」、</a:t>
            </a:r>
            <a:r>
              <a:rPr lang="en-US" altLang="zh-TW" sz="2400" dirty="0" err="1">
                <a:latin typeface="新細明體" pitchFamily="18" charset="-120"/>
                <a:ea typeface="新細明體" pitchFamily="18" charset="-120"/>
              </a:rPr>
              <a:t>vulung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老者）一一保護莊嚴權貴的象徵。 </a:t>
            </a:r>
          </a:p>
          <a:p>
            <a:pPr marL="0" indent="0">
              <a:buNone/>
            </a:pP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※陶壺（</a:t>
            </a:r>
            <a:r>
              <a:rPr lang="en-US" altLang="zh-TW" sz="2400" dirty="0" err="1">
                <a:latin typeface="新細明體" pitchFamily="18" charset="-120"/>
                <a:ea typeface="新細明體" pitchFamily="18" charset="-120"/>
              </a:rPr>
              <a:t>reretan</a:t>
            </a:r>
            <a:r>
              <a:rPr lang="zh-TW" altLang="zh-TW" sz="2400" dirty="0">
                <a:latin typeface="新細明體" pitchFamily="18" charset="-120"/>
                <a:ea typeface="新細明體" pitchFamily="18" charset="-120"/>
              </a:rPr>
              <a:t>）一一象徵貴族身分，與頭目誕生有關。</a:t>
            </a:r>
          </a:p>
          <a:p>
            <a:pPr marL="0" lvl="0" indent="0">
              <a:buNone/>
            </a:pPr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545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1217</Words>
  <Application>Microsoft Office PowerPoint</Application>
  <PresentationFormat>如螢幕大小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波形</vt:lpstr>
      <vt:lpstr>宣紙</vt:lpstr>
      <vt:lpstr>PowerPoint 簡報</vt:lpstr>
      <vt:lpstr>目錄</vt:lpstr>
      <vt:lpstr>壹、前言</vt:lpstr>
      <vt:lpstr>PowerPoint 簡報</vt:lpstr>
      <vt:lpstr>PowerPoint 簡報</vt:lpstr>
      <vt:lpstr>一、排灣族的服飾圖案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</vt:lpstr>
      <vt:lpstr>心得</vt:lpstr>
      <vt:lpstr>引注資料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35</cp:revision>
  <dcterms:created xsi:type="dcterms:W3CDTF">2016-12-06T06:19:08Z</dcterms:created>
  <dcterms:modified xsi:type="dcterms:W3CDTF">2016-12-20T07:06:13Z</dcterms:modified>
</cp:coreProperties>
</file>