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7.png"/><Relationship Id="rId5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hyperlink" Target="https://www.thenewslens.com/article/2716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058525" y="514350"/>
            <a:ext cx="6045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4294967295" type="ctrTitle"/>
          </p:nvPr>
        </p:nvSpPr>
        <p:spPr>
          <a:xfrm>
            <a:off x="162625" y="715625"/>
            <a:ext cx="8520600" cy="13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原住民高中學生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申請入學加分問題的利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與弊</a:t>
            </a:r>
          </a:p>
          <a:p>
            <a:pPr indent="4629150"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報告人:洪霖 、娜努．塔伊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達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TW"/>
              <a:t>　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指導老師：陳來福、古春玲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5292575" y="1197925"/>
            <a:ext cx="41520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500"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5173300" y="3264875"/>
            <a:ext cx="4085100" cy="162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THANKS FOR LISTENING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340675" y="125"/>
            <a:ext cx="4256400" cy="13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4800">
                <a:solidFill>
                  <a:srgbClr val="1155CC"/>
                </a:solidFill>
              </a:rPr>
              <a:t>  </a:t>
            </a:r>
            <a:r>
              <a:rPr lang="zh-TW" sz="4800">
                <a:solidFill>
                  <a:srgbClr val="351C75"/>
                </a:solidFill>
              </a:rPr>
              <a:t>目錄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table of contents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9675" y="1289575"/>
            <a:ext cx="5106300" cy="389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•前言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foreword</a:t>
            </a:r>
            <a:r>
              <a:rPr b="1" lang="zh-TW" sz="3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一、研究動機 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二、研究目的 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三、研究方法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4C1130"/>
                </a:solidFill>
              </a:rPr>
              <a:t>        •正文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</a:t>
            </a:r>
            <a:r>
              <a:rPr b="1" lang="zh-TW" sz="3000">
                <a:solidFill>
                  <a:srgbClr val="4C1130"/>
                </a:solidFill>
              </a:rPr>
              <a:t>→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原住民學生為何可以加分? 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原住民學生加分是好是壞?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問卷統計加分政策對原住民的想法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62" name="Shape 62"/>
          <p:cNvSpPr txBox="1"/>
          <p:nvPr/>
        </p:nvSpPr>
        <p:spPr>
          <a:xfrm>
            <a:off x="4919850" y="1528150"/>
            <a:ext cx="37422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3000">
                <a:solidFill>
                  <a:srgbClr val="4C1130"/>
                </a:solidFill>
              </a:rPr>
              <a:t>•結論</a:t>
            </a:r>
            <a:r>
              <a:rPr b="1" lang="zh-TW" sz="30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conclution</a:t>
            </a:r>
            <a:r>
              <a:rPr b="1" lang="zh-TW" sz="3000">
                <a:solidFill>
                  <a:srgbClr val="4C1130"/>
                </a:solidFill>
              </a:rPr>
              <a:t>→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2000">
                <a:solidFill>
                  <a:srgbClr val="4C1130"/>
                </a:solidFill>
              </a:rPr>
              <a:t>  研究心得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800" y="3317175"/>
            <a:ext cx="3742200" cy="178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南投縣信義鄉同富國中文物館-鄭恆雄.jpg" id="64" name="Shape 64"/>
          <p:cNvPicPr preferRelativeResize="0"/>
          <p:nvPr/>
        </p:nvPicPr>
        <p:blipFill rotWithShape="1">
          <a:blip r:embed="rId5">
            <a:alphaModFix amt="79000"/>
          </a:blip>
          <a:srcRect b="0" l="0" r="49596" t="0"/>
          <a:stretch/>
        </p:blipFill>
        <p:spPr>
          <a:xfrm>
            <a:off x="0" y="0"/>
            <a:ext cx="3794275" cy="80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南投縣信義鄉同富國中文物館-鄭恆雄.jpg" id="65" name="Shape 65"/>
          <p:cNvPicPr preferRelativeResize="0"/>
          <p:nvPr/>
        </p:nvPicPr>
        <p:blipFill rotWithShape="1">
          <a:blip r:embed="rId5">
            <a:alphaModFix amt="82000"/>
          </a:blip>
          <a:srcRect b="0" l="0" r="49596" t="0"/>
          <a:stretch/>
        </p:blipFill>
        <p:spPr>
          <a:xfrm>
            <a:off x="5483937" y="0"/>
            <a:ext cx="3660073" cy="8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82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434343"/>
                </a:solidFill>
              </a:rPr>
              <a:t>研究動機?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4615500" cy="27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4800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想起國中在外地求</a:t>
            </a:r>
            <a:r>
              <a:rPr lang="zh-TW" sz="4800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學的日子......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450" y="1152475"/>
            <a:ext cx="339954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3206700" cy="8223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rgbClr val="000000"/>
                </a:solidFill>
              </a:rPr>
              <a:t>研究目的?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23500" y="1622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1.了解原民學生參與大考加分的原因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2.了解加分的好處和壞處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3.研究後可和漢人朋友解釋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4.保留以利照顧部落的孩子</a:t>
            </a:r>
          </a:p>
        </p:txBody>
      </p:sp>
      <p:pic>
        <p:nvPicPr>
          <p:cNvPr descr="depositphotos_87991348-stock-illustration-illustration-vector-doodle-hand-drawn.jp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099" y="3764450"/>
            <a:ext cx="3771899" cy="13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120475" y="1108450"/>
            <a:ext cx="33261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研究方法?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Research methods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866300" y="924275"/>
            <a:ext cx="302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1.文獻探討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2.書籍參考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3.網路問卷調查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4.田野調查</a:t>
            </a:r>
          </a:p>
        </p:txBody>
      </p:sp>
      <p:pic>
        <p:nvPicPr>
          <p:cNvPr descr="4ba8906d164b4.jp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324" y="3630325"/>
            <a:ext cx="3556375" cy="10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CE5C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-28650" y="0"/>
            <a:ext cx="307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/>
              <a:t>調查結果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18650" y="1079575"/>
            <a:ext cx="2178000" cy="343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50.jp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9991"/>
          <a:stretch/>
        </p:blipFill>
        <p:spPr>
          <a:xfrm>
            <a:off x="4361950" y="633625"/>
            <a:ext cx="4782049" cy="450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g"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9239"/>
          <a:stretch/>
        </p:blipFill>
        <p:spPr>
          <a:xfrm>
            <a:off x="-28650" y="633624"/>
            <a:ext cx="4390600" cy="4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670525" y="1558650"/>
            <a:ext cx="1408800" cy="46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rgbClr val="7F6000"/>
                </a:solidFill>
                <a:hlinkClick r:id="rId4"/>
              </a:rPr>
              <a:t>影片 2：23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0" y="750625"/>
            <a:ext cx="7724100" cy="7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zh-TW" sz="4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原住民學生加分是好是壞?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93700" y="1595225"/>
            <a:ext cx="7776300" cy="16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1.維護多元文化</a:t>
            </a:r>
            <a:r>
              <a:rPr lang="zh-TW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V.S</a:t>
            </a: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協助升學就業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2.改變不了文化流失、傳統語言消失?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163650" y="1811400"/>
            <a:ext cx="1364100" cy="615000"/>
          </a:xfrm>
          <a:prstGeom prst="wedgeEllipseCallout">
            <a:avLst>
              <a:gd fmla="val -45556" name="adj1"/>
              <a:gd fmla="val 66362" name="adj2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language</a:t>
            </a:r>
          </a:p>
        </p:txBody>
      </p:sp>
      <p:pic>
        <p:nvPicPr>
          <p:cNvPr descr="banner.jpg" id="107" name="Shape 107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056275" y="4106350"/>
            <a:ext cx="6087725" cy="10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773025" y="869925"/>
            <a:ext cx="3630300" cy="8595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4800"/>
              <a:t>研究心得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18700" y="2094750"/>
            <a:ext cx="8617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1.原來加分這件事也不是絕對「公平正義」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18700" y="2832750"/>
            <a:ext cx="85575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2.沒有辦法傳承文化的話，我們該怎麼辦？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18700" y="3473675"/>
            <a:ext cx="33993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latin typeface="Microsoft JhengHei"/>
                <a:ea typeface="Microsoft JhengHei"/>
                <a:cs typeface="Microsoft JhengHei"/>
                <a:sym typeface="Microsoft JhengHei"/>
              </a:rPr>
              <a:t>3.專題製作過程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18700" y="4140800"/>
            <a:ext cx="3041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latin typeface="Microsoft JhengHei"/>
                <a:ea typeface="Microsoft JhengHei"/>
                <a:cs typeface="Microsoft JhengHei"/>
                <a:sym typeface="Microsoft JhengHei"/>
              </a:rPr>
              <a:t>4.學習到...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