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6" d="100"/>
          <a:sy n="156" d="100"/>
        </p:scale>
        <p:origin x="-32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2ED41-8781-46AB-85FB-265FCB30E72A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TW" smtClean="0"/>
              <a:t>10-1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DF0E9-B7CA-45AB-8334-0A4CADBA1E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00586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9402304"/>
      </p:ext>
    </p:extLst>
  </p:cSld>
  <p:clrMap bg1="lt1" tx1="dk1" bg2="dk2" tx2="lt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zh-TW" sz="1000">
                <a:solidFill>
                  <a:schemeClr val="dk2"/>
                </a:solidFill>
              </a:rPr>
              <a:t>‹#›</a:t>
            </a:fld>
            <a:endParaRPr lang="zh-TW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thenewslens.com/article/2716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1058525" y="514350"/>
            <a:ext cx="6045600" cy="97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ctrTitle" idx="4294967295"/>
          </p:nvPr>
        </p:nvSpPr>
        <p:spPr>
          <a:xfrm>
            <a:off x="162625" y="715625"/>
            <a:ext cx="8520600" cy="139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4400" b="1">
                <a:latin typeface="Microsoft JhengHei"/>
                <a:ea typeface="Microsoft JhengHei"/>
                <a:cs typeface="Microsoft JhengHei"/>
                <a:sym typeface="Microsoft JhengHei"/>
              </a:rPr>
              <a:t>原住民高中學生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zh-TW" sz="4400" b="1">
                <a:latin typeface="Microsoft JhengHei"/>
                <a:ea typeface="Microsoft JhengHei"/>
                <a:cs typeface="Microsoft JhengHei"/>
                <a:sym typeface="Microsoft JhengHei"/>
              </a:rPr>
              <a:t>申請入學加分問題的利與弊</a:t>
            </a:r>
          </a:p>
          <a:p>
            <a:pPr lvl="0" indent="462915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zh-TW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報告人:洪霖 、娜努．塔伊達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zh-TW"/>
              <a:t>　</a:t>
            </a:r>
          </a:p>
          <a:p>
            <a:pPr lvl="0" algn="ctr">
              <a:spcBef>
                <a:spcPts val="0"/>
              </a:spcBef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指導老師：陳來福、古春玲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1</a:t>
            </a:fld>
            <a:endParaRPr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5292575" y="1197925"/>
            <a:ext cx="4152000" cy="78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4500">
                <a:latin typeface="Comic Sans MS"/>
                <a:ea typeface="Comic Sans MS"/>
                <a:cs typeface="Comic Sans MS"/>
                <a:sym typeface="Comic Sans MS"/>
              </a:rPr>
              <a:t>THE END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5173300" y="3264875"/>
            <a:ext cx="4085100" cy="162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4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THANKS FOR LISTENING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10</a:t>
            </a:fld>
            <a:endParaRPr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2340675" y="125"/>
            <a:ext cx="4256400" cy="135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4800">
                <a:solidFill>
                  <a:srgbClr val="1155CC"/>
                </a:solidFill>
              </a:rPr>
              <a:t>  </a:t>
            </a:r>
            <a:r>
              <a:rPr lang="zh-TW" sz="4800">
                <a:solidFill>
                  <a:srgbClr val="351C75"/>
                </a:solidFill>
              </a:rPr>
              <a:t>目錄</a:t>
            </a:r>
          </a:p>
          <a:p>
            <a:pPr lvl="0" algn="ctr">
              <a:spcBef>
                <a:spcPts val="0"/>
              </a:spcBef>
              <a:buNone/>
            </a:pPr>
            <a:r>
              <a:rPr lang="zh-TW" sz="360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a table of contents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59675" y="1289575"/>
            <a:ext cx="5106300" cy="389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rgbClr val="4C113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•前言</a:t>
            </a:r>
            <a:r>
              <a:rPr lang="zh-TW" sz="3000" b="1">
                <a:solidFill>
                  <a:srgbClr val="4C113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foreword</a:t>
            </a:r>
            <a:r>
              <a:rPr lang="zh-TW" sz="3000" b="1">
                <a:solidFill>
                  <a:srgbClr val="4C113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→ 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rgbClr val="4C113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 一、研究動機  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rgbClr val="4C113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 二、研究目的  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rgbClr val="4C113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 三、研究方法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rgbClr val="4C1130"/>
                </a:solidFill>
              </a:rPr>
              <a:t>        •正文</a:t>
            </a:r>
            <a:r>
              <a:rPr lang="zh-TW" sz="3000" b="1">
                <a:solidFill>
                  <a:srgbClr val="4C113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text</a:t>
            </a:r>
            <a:r>
              <a:rPr lang="zh-TW" sz="3000" b="1">
                <a:solidFill>
                  <a:srgbClr val="4C1130"/>
                </a:solidFill>
              </a:rPr>
              <a:t>→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原住民學生為何可以加分?  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原住民學生加分是好是壞?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問卷統計加分政策對原住民的想法</a:t>
            </a:r>
          </a:p>
          <a:p>
            <a:pPr lvl="0">
              <a:spcBef>
                <a:spcPts val="0"/>
              </a:spcBef>
              <a:buNone/>
            </a:pPr>
            <a:endParaRPr sz="2000"/>
          </a:p>
        </p:txBody>
      </p:sp>
      <p:sp>
        <p:nvSpPr>
          <p:cNvPr id="62" name="Shape 62"/>
          <p:cNvSpPr txBox="1"/>
          <p:nvPr/>
        </p:nvSpPr>
        <p:spPr>
          <a:xfrm>
            <a:off x="4919850" y="1528150"/>
            <a:ext cx="3742200" cy="161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3000" b="1">
                <a:solidFill>
                  <a:srgbClr val="4C1130"/>
                </a:solidFill>
              </a:rPr>
              <a:t>•結論</a:t>
            </a:r>
            <a:r>
              <a:rPr lang="zh-TW" sz="3000" b="1">
                <a:solidFill>
                  <a:srgbClr val="4C113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conclution</a:t>
            </a:r>
            <a:r>
              <a:rPr lang="zh-TW" sz="3000" b="1">
                <a:solidFill>
                  <a:srgbClr val="4C1130"/>
                </a:solidFill>
              </a:rPr>
              <a:t>→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2000" b="1">
                <a:solidFill>
                  <a:srgbClr val="4C1130"/>
                </a:solidFill>
              </a:rPr>
              <a:t>  研究心得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1800" y="3317175"/>
            <a:ext cx="3742200" cy="178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 descr="南投縣信義鄉同富國中文物館-鄭恆雄.jpg"/>
          <p:cNvPicPr preferRelativeResize="0"/>
          <p:nvPr/>
        </p:nvPicPr>
        <p:blipFill rotWithShape="1">
          <a:blip r:embed="rId5">
            <a:alphaModFix amt="79000"/>
          </a:blip>
          <a:srcRect r="49596"/>
          <a:stretch/>
        </p:blipFill>
        <p:spPr>
          <a:xfrm>
            <a:off x="0" y="0"/>
            <a:ext cx="3794275" cy="80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 descr="南投縣信義鄉同富國中文物館-鄭恆雄.jpg"/>
          <p:cNvPicPr preferRelativeResize="0"/>
          <p:nvPr/>
        </p:nvPicPr>
        <p:blipFill rotWithShape="1">
          <a:blip r:embed="rId5">
            <a:alphaModFix amt="82000"/>
          </a:blip>
          <a:srcRect r="49596"/>
          <a:stretch/>
        </p:blipFill>
        <p:spPr>
          <a:xfrm>
            <a:off x="5483937" y="0"/>
            <a:ext cx="3660073" cy="8050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2</a:t>
            </a:fld>
            <a:endParaRPr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82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600">
                <a:solidFill>
                  <a:srgbClr val="434343"/>
                </a:solidFill>
              </a:rPr>
              <a:t>研究動機?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15500" cy="270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spcBef>
                <a:spcPts val="0"/>
              </a:spcBef>
              <a:buNone/>
            </a:pPr>
            <a:r>
              <a:rPr lang="zh-TW" sz="4800">
                <a:solidFill>
                  <a:srgbClr val="A64D7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想起國中在外地求學的日子......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4450" y="1152475"/>
            <a:ext cx="3399543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3</a:t>
            </a:fld>
            <a:endParaRPr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206700" cy="822300"/>
          </a:xfrm>
          <a:prstGeom prst="rect">
            <a:avLst/>
          </a:prstGeom>
          <a:solidFill>
            <a:srgbClr val="CCCCCC"/>
          </a:solidFill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4800" b="1">
                <a:solidFill>
                  <a:srgbClr val="000000"/>
                </a:solidFill>
              </a:rPr>
              <a:t>研究目的?</a:t>
            </a:r>
          </a:p>
          <a:p>
            <a:pPr lvl="0">
              <a:spcBef>
                <a:spcPts val="0"/>
              </a:spcBef>
              <a:buNone/>
            </a:pPr>
            <a:endParaRPr sz="4800"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23500" y="162210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1.了解原民學生參與大考加分的原因</a:t>
            </a:r>
          </a:p>
          <a:p>
            <a:pPr lvl="0">
              <a:spcBef>
                <a:spcPts val="0"/>
              </a:spcBef>
              <a:buNone/>
            </a:pPr>
            <a:r>
              <a:rPr lang="zh-TW" sz="3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2.了解加分的好處和壞處</a:t>
            </a:r>
          </a:p>
          <a:p>
            <a:pPr lvl="0">
              <a:spcBef>
                <a:spcPts val="0"/>
              </a:spcBef>
              <a:buNone/>
            </a:pPr>
            <a:r>
              <a:rPr lang="zh-TW" sz="3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3.研究後可和漢人朋友解釋</a:t>
            </a:r>
          </a:p>
          <a:p>
            <a:pPr lvl="0">
              <a:spcBef>
                <a:spcPts val="0"/>
              </a:spcBef>
              <a:buNone/>
            </a:pPr>
            <a:r>
              <a:rPr lang="zh-TW" sz="3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4.保留以利照顧部落的孩子</a:t>
            </a:r>
          </a:p>
        </p:txBody>
      </p:sp>
      <p:pic>
        <p:nvPicPr>
          <p:cNvPr id="79" name="Shape 79" descr="depositphotos_87991348-stock-illustration-illustration-vector-doodle-hand-drawn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2099" y="3764450"/>
            <a:ext cx="3771899" cy="13790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4</a:t>
            </a:fld>
            <a:endParaRPr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1120475" y="1108450"/>
            <a:ext cx="3326100" cy="214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4800"/>
              <a:t>研究方法?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Research methods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866300" y="924275"/>
            <a:ext cx="30204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sz="3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1.文獻探討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sz="3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2.書籍參考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sz="3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3.網路問卷調查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sz="3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4.田野調查</a:t>
            </a:r>
          </a:p>
        </p:txBody>
      </p:sp>
      <p:pic>
        <p:nvPicPr>
          <p:cNvPr id="86" name="Shape 86" descr="4ba8906d164b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5324" y="3630325"/>
            <a:ext cx="3556375" cy="100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5</a:t>
            </a:fld>
            <a:endParaRPr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62600" y="0"/>
            <a:ext cx="3072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600"/>
              <a:t>調查結果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1133050"/>
            <a:ext cx="2178000" cy="343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3" name="Shape 93" descr="50.jpg"/>
          <p:cNvPicPr preferRelativeResize="0"/>
          <p:nvPr/>
        </p:nvPicPr>
        <p:blipFill rotWithShape="1">
          <a:blip r:embed="rId3">
            <a:alphaModFix/>
          </a:blip>
          <a:srcRect t="9991"/>
          <a:stretch/>
        </p:blipFill>
        <p:spPr>
          <a:xfrm>
            <a:off x="4353325" y="572700"/>
            <a:ext cx="4636375" cy="446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 descr="i.jpg"/>
          <p:cNvPicPr preferRelativeResize="0"/>
          <p:nvPr/>
        </p:nvPicPr>
        <p:blipFill rotWithShape="1">
          <a:blip r:embed="rId4">
            <a:alphaModFix/>
          </a:blip>
          <a:srcRect t="9239"/>
          <a:stretch/>
        </p:blipFill>
        <p:spPr>
          <a:xfrm>
            <a:off x="0" y="633624"/>
            <a:ext cx="4390600" cy="4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6</a:t>
            </a:fld>
            <a:endParaRPr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670525" y="1558650"/>
            <a:ext cx="1408800" cy="46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u="sng">
                <a:solidFill>
                  <a:srgbClr val="7F6000"/>
                </a:solidFill>
                <a:hlinkClick r:id="rId4"/>
              </a:rPr>
              <a:t>影片 2：23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7</a:t>
            </a:fld>
            <a:endParaRPr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0" y="750625"/>
            <a:ext cx="7724100" cy="79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4800" b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原住民學生加分是好是壞?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93700" y="1595225"/>
            <a:ext cx="7776300" cy="163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6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1.維護多元文化</a:t>
            </a:r>
            <a:r>
              <a:rPr lang="zh-TW" sz="3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V.S</a:t>
            </a:r>
            <a:r>
              <a:rPr lang="zh-TW" sz="36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協助升學就業</a:t>
            </a:r>
          </a:p>
          <a:p>
            <a:pPr lvl="0">
              <a:spcBef>
                <a:spcPts val="0"/>
              </a:spcBef>
              <a:buNone/>
            </a:pPr>
            <a:r>
              <a:rPr lang="zh-TW" sz="36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2.改變不了文化流失、傳統語言消失?</a:t>
            </a:r>
          </a:p>
          <a:p>
            <a:pPr lvl="0">
              <a:spcBef>
                <a:spcPts val="0"/>
              </a:spcBef>
              <a:buNone/>
            </a:pPr>
            <a:endParaRPr sz="36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7163650" y="1811400"/>
            <a:ext cx="1364100" cy="615000"/>
          </a:xfrm>
          <a:prstGeom prst="wedgeEllipseCallout">
            <a:avLst>
              <a:gd name="adj1" fmla="val -45556"/>
              <a:gd name="adj2" fmla="val 66362"/>
            </a:avLst>
          </a:prstGeom>
          <a:solidFill>
            <a:srgbClr val="FCE5C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language</a:t>
            </a:r>
          </a:p>
        </p:txBody>
      </p:sp>
      <p:pic>
        <p:nvPicPr>
          <p:cNvPr id="107" name="Shape 107" descr="banner.jpg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>
            <a:off x="3056275" y="4106350"/>
            <a:ext cx="6087725" cy="10371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8</a:t>
            </a:fld>
            <a:endParaRPr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2773025" y="869925"/>
            <a:ext cx="3630300" cy="859500"/>
          </a:xfrm>
          <a:prstGeom prst="rect">
            <a:avLst/>
          </a:prstGeom>
          <a:solidFill>
            <a:srgbClr val="F9CB9C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4800" b="1"/>
              <a:t>研究心得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18700" y="2094750"/>
            <a:ext cx="8617200" cy="73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5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1.原來加分這件事也不是絕對「公平正義」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618700" y="2832750"/>
            <a:ext cx="8557500" cy="73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5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2.沒有辦法傳承文化的話，我們該怎麼辦？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618700" y="3473675"/>
            <a:ext cx="3399300" cy="59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500">
                <a:latin typeface="Microsoft JhengHei"/>
                <a:ea typeface="Microsoft JhengHei"/>
                <a:cs typeface="Microsoft JhengHei"/>
                <a:sym typeface="Microsoft JhengHei"/>
              </a:rPr>
              <a:t>3.專題製作過程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618700" y="4140800"/>
            <a:ext cx="3041400" cy="56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500">
                <a:latin typeface="Microsoft JhengHei"/>
                <a:ea typeface="Microsoft JhengHei"/>
                <a:cs typeface="Microsoft JhengHei"/>
                <a:sym typeface="Microsoft JhengHei"/>
              </a:rPr>
              <a:t>4.學習到...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9</a:t>
            </a:fld>
            <a:endParaRPr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Office PowerPoint</Application>
  <PresentationFormat>如螢幕大小 (16:9)</PresentationFormat>
  <Paragraphs>56</Paragraphs>
  <Slides>10</Slides>
  <Notes>10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simple-light-2</vt:lpstr>
      <vt:lpstr>原住民高中學生 申請入學加分問題的利與弊   報告人:洪霖 、娜努．塔伊達 　 指導老師：陳來福、古春玲</vt:lpstr>
      <vt:lpstr>  目錄 a table of contents  </vt:lpstr>
      <vt:lpstr>研究動機?</vt:lpstr>
      <vt:lpstr>研究目的? </vt:lpstr>
      <vt:lpstr>研究方法?  Research methods</vt:lpstr>
      <vt:lpstr>調查結果</vt:lpstr>
      <vt:lpstr>PowerPoint 簡報</vt:lpstr>
      <vt:lpstr>原住民學生加分是好是壞? </vt:lpstr>
      <vt:lpstr>研究心得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原住民高中學生 申請入學加分問題的利與弊   報告人:洪霖 、娜努．塔伊達 　 指導老師：陳來福、古春玲</dc:title>
  <cp:lastModifiedBy>USER</cp:lastModifiedBy>
  <cp:revision>1</cp:revision>
  <dcterms:modified xsi:type="dcterms:W3CDTF">2016-12-20T07:00:35Z</dcterms:modified>
</cp:coreProperties>
</file>