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9" r:id="rId3"/>
    <p:sldId id="257" r:id="rId4"/>
    <p:sldId id="258" r:id="rId5"/>
    <p:sldId id="262" r:id="rId6"/>
    <p:sldId id="260" r:id="rId7"/>
    <p:sldId id="264" r:id="rId8"/>
    <p:sldId id="261" r:id="rId9"/>
    <p:sldId id="263" r:id="rId1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38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接點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接點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直線接點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5" name="直線接點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6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橢圓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0" name="橢圓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1" name="橢圓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22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AF6F-94FD-4880-BDC7-5C9F5BD53028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23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4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63919-EF51-44C5-A654-BFB20B1BA7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1D203-721A-4DC8-A641-F27F6E038567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AC436-EE49-402F-8040-9D0B2C521A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265FF-A94E-462E-8251-AAE9BEFCE28E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CEAB5-9088-43B7-A328-918C4A3DCC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0C80163-71A4-4036-AF14-350AF521D07B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6B12E1-E650-476F-80DB-4727998596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直線接點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直線接點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4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5" name="橢圓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6" name="橢圓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直線接點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A5E2B-C77F-40C0-B889-27E52EEA0E9E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7C472-A3BA-4B27-83C4-11E553B5E4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5A40A-81BA-4BAF-94C9-ABAB34A1C077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07EA8-4376-4426-AD1E-43B6441AD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F1979-8241-4C0B-8C49-F385AA876E44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25F59-A585-4DD3-B5F0-9F2CE0F776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895EAB-5486-4DB2-A0C4-040DD03278AB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12D7716-6477-4CC3-8C7F-5DE38DCB00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7F329-2262-454B-918E-B5D2D5933AF9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E74A-AB41-4385-80BB-FD14599705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6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直線接點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8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橢圓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2A64F1-6D01-430E-AC14-69FC8991C177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13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9DC021-1354-43E3-93CF-4B14F7B4E1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橢圓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直線接點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AF55E0-64E3-4A6E-BC5F-1CA5A8D16F7D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13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038C63-6D3E-4E3F-BA89-B7E6EE652E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906E92-19DA-4832-BF95-B19746D9E3AD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52EDC1-B0F0-4646-A831-90895BDC1B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59" r:id="rId4"/>
    <p:sldLayoutId id="2147483958" r:id="rId5"/>
    <p:sldLayoutId id="2147483963" r:id="rId6"/>
    <p:sldLayoutId id="2147483957" r:id="rId7"/>
    <p:sldLayoutId id="2147483964" r:id="rId8"/>
    <p:sldLayoutId id="2147483965" r:id="rId9"/>
    <p:sldLayoutId id="2147483956" r:id="rId10"/>
    <p:sldLayoutId id="214748395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6263" y="-100013"/>
            <a:ext cx="9872663" cy="710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9075" y="0"/>
            <a:ext cx="8281988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排灣族─五年祭</a:t>
            </a:r>
            <a:endParaRPr lang="zh-TW" altLang="en-US" sz="6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84888" y="2492375"/>
            <a:ext cx="3663950" cy="153828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指導老師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陳來福、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古春玲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</a:pP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古聖龍、李昱陞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目錄</a:t>
            </a:r>
            <a:endParaRPr lang="zh-TW" altLang="en-US" sz="4400" dirty="0"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14338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7467600" cy="4729609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zh-TW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itchFamily="18" charset="-128"/>
                <a:ea typeface="Adobe 楷体 Std R" pitchFamily="18" charset="-128"/>
              </a:rPr>
              <a:t>1</a:t>
            </a:r>
            <a:r>
              <a:rPr lang="zh-TW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itchFamily="18" charset="-128"/>
                <a:ea typeface="Adobe 楷体 Std R" pitchFamily="18" charset="-128"/>
              </a:rPr>
              <a:t>、研究動機</a:t>
            </a:r>
            <a:r>
              <a:rPr lang="en-US" altLang="zh-TW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itchFamily="18" charset="-128"/>
                <a:ea typeface="Adobe 楷体 Std R" pitchFamily="18" charset="-128"/>
              </a:rPr>
              <a:t>--------</a:t>
            </a:r>
          </a:p>
          <a:p>
            <a:pPr marL="0" indent="0" algn="just">
              <a:buNone/>
            </a:pPr>
            <a:endParaRPr lang="en-US" altLang="zh-TW" sz="3200" dirty="0">
              <a:solidFill>
                <a:schemeClr val="tx1">
                  <a:lumMod val="85000"/>
                  <a:lumOff val="15000"/>
                </a:schemeClr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r>
              <a:rPr lang="en-US" altLang="zh-TW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itchFamily="18" charset="-128"/>
                <a:ea typeface="Adobe 楷体 Std R" pitchFamily="18" charset="-128"/>
              </a:rPr>
              <a:t>2</a:t>
            </a:r>
            <a:r>
              <a:rPr lang="zh-TW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itchFamily="18" charset="-128"/>
                <a:ea typeface="Adobe 楷体 Std R" pitchFamily="18" charset="-128"/>
              </a:rPr>
              <a:t>、活動過程</a:t>
            </a:r>
            <a:r>
              <a:rPr lang="en-US" altLang="zh-TW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itchFamily="18" charset="-128"/>
                <a:ea typeface="Adobe 楷体 Std R" pitchFamily="18" charset="-128"/>
              </a:rPr>
              <a:t>--------</a:t>
            </a:r>
          </a:p>
          <a:p>
            <a:pPr marL="0" indent="0" algn="just">
              <a:buNone/>
            </a:pPr>
            <a:endParaRPr lang="en-US" altLang="zh-TW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r>
              <a:rPr lang="en-US" altLang="zh-TW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itchFamily="18" charset="-128"/>
                <a:ea typeface="Adobe 楷体 Std R" pitchFamily="18" charset="-128"/>
              </a:rPr>
              <a:t>3</a:t>
            </a:r>
            <a:r>
              <a:rPr lang="zh-TW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itchFamily="18" charset="-128"/>
                <a:ea typeface="Adobe 楷体 Std R" pitchFamily="18" charset="-128"/>
              </a:rPr>
              <a:t>、結論 </a:t>
            </a:r>
            <a:r>
              <a:rPr lang="en-US" altLang="zh-TW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itchFamily="18" charset="-128"/>
                <a:ea typeface="Adobe 楷体 Std R" pitchFamily="18" charset="-128"/>
              </a:rPr>
              <a:t>--------</a:t>
            </a:r>
          </a:p>
          <a:p>
            <a:pPr marL="0" indent="0" algn="just">
              <a:buNone/>
            </a:pPr>
            <a:endParaRPr lang="en-US" altLang="zh-TW" sz="3200" dirty="0">
              <a:solidFill>
                <a:schemeClr val="tx1">
                  <a:lumMod val="85000"/>
                  <a:lumOff val="15000"/>
                </a:schemeClr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r>
              <a:rPr lang="en-US" altLang="zh-TW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itchFamily="18" charset="-128"/>
                <a:ea typeface="Adobe 楷体 Std R" pitchFamily="18" charset="-128"/>
              </a:rPr>
              <a:t>4</a:t>
            </a:r>
            <a:r>
              <a:rPr lang="zh-TW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itchFamily="18" charset="-128"/>
                <a:ea typeface="Adobe 楷体 Std R" pitchFamily="18" charset="-128"/>
              </a:rPr>
              <a:t>、心得</a:t>
            </a:r>
            <a:r>
              <a:rPr lang="en-US" altLang="zh-TW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itchFamily="18" charset="-128"/>
                <a:ea typeface="Adobe 楷体 Std R" pitchFamily="18" charset="-128"/>
              </a:rPr>
              <a:t>--------</a:t>
            </a:r>
            <a:endParaRPr lang="en-US" altLang="zh-TW" sz="3200" dirty="0">
              <a:solidFill>
                <a:schemeClr val="tx1">
                  <a:lumMod val="85000"/>
                  <a:lumOff val="15000"/>
                </a:schemeClr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endParaRPr lang="zh-TW" alt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研究動機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2" name="內容版面配置區 3"/>
          <p:cNvSpPr>
            <a:spLocks noGrp="1"/>
          </p:cNvSpPr>
          <p:nvPr>
            <p:ph sz="quarter" idx="1"/>
          </p:nvPr>
        </p:nvSpPr>
        <p:spPr>
          <a:xfrm>
            <a:off x="395288" y="1484313"/>
            <a:ext cx="4506912" cy="45989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在台灣原住民文化裡，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每個族群都有自己的祭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典及傳統文化。族群之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間的差異也有許多的不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同，促使我們想更廣泛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的去搜尋並了解原住民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文化身為排灣族的我們，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第一步就是先去認識自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己的文化，並做更深入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的認識與探討</a:t>
            </a:r>
            <a:r>
              <a:rPr lang="zh-TW" altLang="zh-TW" smtClean="0"/>
              <a:t>，</a:t>
            </a:r>
            <a:endParaRPr lang="zh-TW" altLang="en-US" smtClean="0"/>
          </a:p>
        </p:txBody>
      </p:sp>
      <p:pic>
        <p:nvPicPr>
          <p:cNvPr id="15363" name="內容版面配置區 5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1628775"/>
            <a:ext cx="4518025" cy="3671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3" y="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活動過程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2780928"/>
            <a:ext cx="4199346" cy="2808312"/>
          </a:xfrm>
          <a:effectLst>
            <a:softEdge rad="112500"/>
          </a:effectLst>
        </p:spPr>
      </p:pic>
      <p:sp>
        <p:nvSpPr>
          <p:cNvPr id="16387" name="內容版面配置區 10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r>
              <a:rPr lang="zh-TW" altLang="en-US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巫師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為活動從開始到結束做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祈福儀式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，並告知祖靈要舉辦五年祭以求祖靈保佑。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72000" y="3717032"/>
            <a:ext cx="4059942" cy="2283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活動過程</a:t>
            </a:r>
            <a:endParaRPr lang="zh-TW" altLang="en-US" sz="4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04577" y="2617128"/>
            <a:ext cx="4460553" cy="2952328"/>
          </a:xfrm>
          <a:effectLst>
            <a:softEdge rad="112500"/>
          </a:effectLst>
        </p:spPr>
      </p:pic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準備祭典前所</a:t>
            </a: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需用品及布置五年祭場地。</a:t>
            </a:r>
            <a:endParaRPr lang="zh-TW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412" name="圖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5488" y="3429000"/>
            <a:ext cx="421005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活動過程</a:t>
            </a:r>
            <a:endParaRPr lang="zh-TW" altLang="en-US" sz="4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4" name="內容版面配置區 3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五年祭中</a:t>
            </a:r>
            <a:r>
              <a:rPr lang="zh-TW" altLang="en-US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刺福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球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是一項不可或缺的重要項目，且刺中</a:t>
            </a:r>
            <a:r>
              <a:rPr lang="zh-TW" altLang="en-US" u="sng" smtClean="0">
                <a:latin typeface="標楷體" pitchFamily="65" charset="-120"/>
                <a:ea typeface="標楷體" pitchFamily="65" charset="-120"/>
              </a:rPr>
              <a:t>每一顆球都有具代表的意義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18435" name="內容版面配置區 8"/>
          <p:cNvSpPr>
            <a:spLocks noGrp="1"/>
          </p:cNvSpPr>
          <p:nvPr>
            <p:ph sz="quarter" idx="1"/>
          </p:nvPr>
        </p:nvSpPr>
        <p:spPr>
          <a:xfrm>
            <a:off x="482600" y="5876925"/>
            <a:ext cx="3657600" cy="178276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土坂部落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    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2" y="2370743"/>
            <a:ext cx="3960440" cy="3051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直線單箭頭接點 7"/>
          <p:cNvCxnSpPr/>
          <p:nvPr/>
        </p:nvCxnSpPr>
        <p:spPr>
          <a:xfrm>
            <a:off x="971550" y="5062538"/>
            <a:ext cx="792163" cy="8143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83968" y="3429000"/>
            <a:ext cx="4351926" cy="289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直線單箭頭接點 10"/>
          <p:cNvCxnSpPr/>
          <p:nvPr/>
        </p:nvCxnSpPr>
        <p:spPr>
          <a:xfrm flipH="1">
            <a:off x="3203575" y="5876925"/>
            <a:ext cx="1584325" cy="3603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結論</a:t>
            </a:r>
            <a:r>
              <a:rPr lang="en-US" altLang="zh-TW" sz="4400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:</a:t>
            </a:r>
            <a:endParaRPr lang="zh-TW" altLang="en-US" sz="4400" dirty="0"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2060848"/>
            <a:ext cx="8147248" cy="4039344"/>
          </a:xfrm>
        </p:spPr>
        <p:txBody>
          <a:bodyPr/>
          <a:lstStyle/>
          <a:p>
            <a:pPr marL="0" indent="538163" algn="just">
              <a:buNone/>
            </a:pPr>
            <a:r>
              <a:rPr lang="zh-TW" altLang="zh-TW" sz="2800" dirty="0">
                <a:latin typeface="Adobe 楷体 Std R" pitchFamily="18" charset="-128"/>
                <a:ea typeface="Adobe 楷体 Std R" pitchFamily="18" charset="-128"/>
              </a:rPr>
              <a:t>五年祭是部落的族人們與祖靈的相約，主要</a:t>
            </a:r>
            <a:r>
              <a:rPr lang="zh-TW" altLang="zh-TW" sz="2800" dirty="0" smtClean="0">
                <a:latin typeface="Adobe 楷体 Std R" pitchFamily="18" charset="-128"/>
                <a:ea typeface="Adobe 楷体 Std R" pitchFamily="18" charset="-128"/>
              </a:rPr>
              <a:t>儀式</a:t>
            </a:r>
            <a:r>
              <a:rPr lang="zh-TW" altLang="zh-TW" sz="2800" dirty="0">
                <a:latin typeface="Adobe 楷体 Std R" pitchFamily="18" charset="-128"/>
                <a:ea typeface="Adobe 楷体 Std R" pitchFamily="18" charset="-128"/>
              </a:rPr>
              <a:t>有迎靈</a:t>
            </a:r>
            <a:r>
              <a:rPr lang="zh-TW" altLang="zh-TW" sz="2800" dirty="0" smtClean="0">
                <a:latin typeface="Adobe 楷体 Std R" pitchFamily="18" charset="-128"/>
                <a:ea typeface="Adobe 楷体 Std R" pitchFamily="18" charset="-128"/>
              </a:rPr>
              <a:t>、祈福、刺球</a:t>
            </a:r>
            <a:r>
              <a:rPr lang="en-US" altLang="zh-TW" sz="2800" dirty="0" smtClean="0">
                <a:latin typeface="Adobe 楷体 Std R" pitchFamily="18" charset="-128"/>
                <a:ea typeface="Adobe 楷体 Std R" pitchFamily="18" charset="-128"/>
              </a:rPr>
              <a:t>…</a:t>
            </a:r>
            <a:r>
              <a:rPr lang="zh-TW" altLang="zh-TW" sz="2800" dirty="0" smtClean="0">
                <a:latin typeface="Adobe 楷体 Std R" pitchFamily="18" charset="-128"/>
                <a:ea typeface="Adobe 楷体 Std R" pitchFamily="18" charset="-128"/>
              </a:rPr>
              <a:t>等，在祭典的這期間，每個家庭都必須要虔誠的祭祀祖先，族人們共襄盛舉，刺福球更是五年祭的重頭戲，在這幾天的儀式中，無非是要祈求祖先神靈的保佑，保佑族人們的健康，作物的豐收，讓部落裡可以充滿和諧，這也是我們感興趣的原因，希望下次的五年祭我們可以與大家供鄉襄盛舉。</a:t>
            </a:r>
          </a:p>
          <a:p>
            <a:pPr algn="just"/>
            <a:endParaRPr lang="zh-TW" altLang="en-US" dirty="0">
              <a:latin typeface="Adobe 楷体 Std R" pitchFamily="18" charset="-128"/>
              <a:ea typeface="Adobe 楷体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25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800" dirty="0" smtClean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心得</a:t>
            </a:r>
            <a:endParaRPr lang="zh-TW" altLang="en-US" sz="4800" dirty="0">
              <a:solidFill>
                <a:srgbClr val="FF0000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19458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7859216" cy="4687416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zh-TW" dirty="0"/>
              <a:t> </a:t>
            </a:r>
            <a:r>
              <a:rPr lang="zh-TW" altLang="zh-TW" dirty="0">
                <a:latin typeface="Adobe 楷体 Std R" pitchFamily="18" charset="-128"/>
                <a:ea typeface="Adobe 楷体 Std R" pitchFamily="18" charset="-128"/>
              </a:rPr>
              <a:t>古聖龍</a:t>
            </a: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：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endParaRPr lang="zh-TW" altLang="zh-TW" dirty="0"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r>
              <a:rPr lang="en-US" altLang="zh-TW" dirty="0">
                <a:latin typeface="Adobe 楷体 Std R" pitchFamily="18" charset="-128"/>
                <a:ea typeface="Adobe 楷体 Std R" pitchFamily="18" charset="-128"/>
              </a:rPr>
              <a:t>    </a:t>
            </a:r>
            <a:r>
              <a:rPr lang="zh-TW" altLang="zh-TW" dirty="0">
                <a:latin typeface="Adobe 楷体 Std R" pitchFamily="18" charset="-128"/>
                <a:ea typeface="Adobe 楷体 Std R" pitchFamily="18" charset="-128"/>
              </a:rPr>
              <a:t>在做五年祭報告這個過程中，真的學到了很多，</a:t>
            </a: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親自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到部落訪談各位耆老，聽他們訴說著五年祭的歷史，這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才</a:t>
            </a:r>
            <a:r>
              <a:rPr lang="zh-TW" altLang="zh-TW" dirty="0">
                <a:latin typeface="Adobe 楷体 Std R" pitchFamily="18" charset="-128"/>
                <a:ea typeface="Adobe 楷体 Std R" pitchFamily="18" charset="-128"/>
              </a:rPr>
              <a:t>讓我知道這個文化在排灣族的重要性，但是我卻也</a:t>
            </a: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從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中</a:t>
            </a:r>
            <a:r>
              <a:rPr lang="zh-TW" altLang="zh-TW" dirty="0">
                <a:latin typeface="Adobe 楷体 Std R" pitchFamily="18" charset="-128"/>
                <a:ea typeface="Adobe 楷体 Std R" pitchFamily="18" charset="-128"/>
              </a:rPr>
              <a:t>了解到早期舉辦的五年祭和現在的差異，就像刺福</a:t>
            </a: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球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這樣</a:t>
            </a:r>
            <a:r>
              <a:rPr lang="zh-TW" altLang="zh-TW" dirty="0">
                <a:latin typeface="Adobe 楷体 Std R" pitchFamily="18" charset="-128"/>
                <a:ea typeface="Adobe 楷体 Std R" pitchFamily="18" charset="-128"/>
              </a:rPr>
              <a:t>神聖的儀式，現在卻被當作競賽而不再有原本的</a:t>
            </a: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意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義</a:t>
            </a:r>
            <a:r>
              <a:rPr lang="zh-TW" altLang="zh-TW" dirty="0">
                <a:latin typeface="Adobe 楷体 Std R" pitchFamily="18" charset="-128"/>
                <a:ea typeface="Adobe 楷体 Std R" pitchFamily="18" charset="-128"/>
              </a:rPr>
              <a:t>。我雖然曾經參加過，但是卻從不知道意義是什麼</a:t>
            </a: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，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透過</a:t>
            </a:r>
            <a:r>
              <a:rPr lang="zh-TW" altLang="zh-TW" dirty="0">
                <a:latin typeface="Adobe 楷体 Std R" pitchFamily="18" charset="-128"/>
                <a:ea typeface="Adobe 楷体 Std R" pitchFamily="18" charset="-128"/>
              </a:rPr>
              <a:t>這次的報告我終於知道了，或許還不是那麼</a:t>
            </a: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清楚，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但</a:t>
            </a:r>
            <a:r>
              <a:rPr lang="zh-TW" altLang="zh-TW" dirty="0">
                <a:latin typeface="Adobe 楷体 Std R" pitchFamily="18" charset="-128"/>
                <a:ea typeface="Adobe 楷体 Std R" pitchFamily="18" charset="-128"/>
              </a:rPr>
              <a:t>透過每一次參加刺福球這樣神聖的儀式，我相信我</a:t>
            </a: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會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更</a:t>
            </a:r>
            <a:r>
              <a:rPr lang="zh-TW" altLang="zh-TW" dirty="0">
                <a:latin typeface="Adobe 楷体 Std R" pitchFamily="18" charset="-128"/>
                <a:ea typeface="Adobe 楷体 Std R" pitchFamily="18" charset="-128"/>
              </a:rPr>
              <a:t>了解五年祭裡所也有的儀式過程。</a:t>
            </a:r>
          </a:p>
          <a:p>
            <a:pPr algn="just"/>
            <a:endParaRPr lang="zh-TW" altLang="en-US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48679"/>
            <a:ext cx="4032448" cy="2025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心得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91264" cy="6077272"/>
          </a:xfrm>
        </p:spPr>
        <p:txBody>
          <a:bodyPr/>
          <a:lstStyle/>
          <a:p>
            <a:pPr marL="0" indent="0">
              <a:buNone/>
            </a:pPr>
            <a:r>
              <a:rPr lang="zh-TW" altLang="zh-TW" dirty="0">
                <a:latin typeface="Adobe 楷体 Std R" pitchFamily="18" charset="-128"/>
                <a:ea typeface="Adobe 楷体 Std R" pitchFamily="18" charset="-128"/>
              </a:rPr>
              <a:t>李昱陞</a:t>
            </a: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：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0" indent="0">
              <a:buNone/>
            </a:pPr>
            <a:endParaRPr lang="zh-TW" altLang="zh-TW" dirty="0"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   </a:t>
            </a:r>
            <a:r>
              <a:rPr lang="zh-TW" altLang="zh-TW" dirty="0">
                <a:latin typeface="Adobe 楷体 Std R" pitchFamily="18" charset="-128"/>
                <a:ea typeface="Adobe 楷体 Std R" pitchFamily="18" charset="-128"/>
              </a:rPr>
              <a:t>因為我本身不是排灣族，我第一次知道要做這個報告</a:t>
            </a: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的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時候</a:t>
            </a:r>
            <a:r>
              <a:rPr lang="zh-TW" altLang="zh-TW" dirty="0">
                <a:latin typeface="Adobe 楷体 Std R" pitchFamily="18" charset="-128"/>
                <a:ea typeface="Adobe 楷体 Std R" pitchFamily="18" charset="-128"/>
              </a:rPr>
              <a:t>，還真的有點嚇一跳，我擔心我的不了解會成為</a:t>
            </a: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我們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這</a:t>
            </a:r>
            <a:r>
              <a:rPr lang="zh-TW" altLang="zh-TW" dirty="0">
                <a:latin typeface="Adobe 楷体 Std R" pitchFamily="18" charset="-128"/>
                <a:ea typeface="Adobe 楷体 Std R" pitchFamily="18" charset="-128"/>
              </a:rPr>
              <a:t>組的絆腳石，但是直到我們開始著手調查，才發現</a:t>
            </a: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其實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沒有</a:t>
            </a:r>
            <a:r>
              <a:rPr lang="zh-TW" altLang="zh-TW" dirty="0">
                <a:latin typeface="Adobe 楷体 Std R" pitchFamily="18" charset="-128"/>
                <a:ea typeface="Adobe 楷体 Std R" pitchFamily="18" charset="-128"/>
              </a:rPr>
              <a:t>我想像的那麼可怕，帶著想了解別的族群祭典的</a:t>
            </a: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心態，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我們</a:t>
            </a:r>
            <a:r>
              <a:rPr lang="zh-TW" altLang="zh-TW" dirty="0">
                <a:latin typeface="Adobe 楷体 Std R" pitchFamily="18" charset="-128"/>
                <a:ea typeface="Adobe 楷体 Std R" pitchFamily="18" charset="-128"/>
              </a:rPr>
              <a:t>開始研究，我們訪問耆老、到部落的各個角落訪問</a:t>
            </a: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、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查閱書籍</a:t>
            </a:r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……</a:t>
            </a: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等經過這次的研究，真的讓我學到了很多，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也</a:t>
            </a:r>
            <a:r>
              <a:rPr lang="zh-TW" altLang="zh-TW" dirty="0">
                <a:latin typeface="Adobe 楷体 Std R" pitchFamily="18" charset="-128"/>
                <a:ea typeface="Adobe 楷体 Std R" pitchFamily="18" charset="-128"/>
              </a:rPr>
              <a:t>讓我大開了眼界，我本身是卑南族，對其他的族群</a:t>
            </a: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可以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說</a:t>
            </a:r>
            <a:r>
              <a:rPr lang="zh-TW" altLang="zh-TW" dirty="0">
                <a:latin typeface="Adobe 楷体 Std R" pitchFamily="18" charset="-128"/>
                <a:ea typeface="Adobe 楷体 Std R" pitchFamily="18" charset="-128"/>
              </a:rPr>
              <a:t>是不甚了解，但這次真的讓我了解到跟自身不一樣的</a:t>
            </a: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文</a:t>
            </a:r>
            <a:endParaRPr lang="en-US" altLang="zh-TW" dirty="0" smtClean="0">
              <a:latin typeface="Adobe 楷体 Std R" pitchFamily="18" charset="-128"/>
              <a:ea typeface="Adobe 楷体 Std R" pitchFamily="18" charset="-128"/>
            </a:endParaRPr>
          </a:p>
          <a:p>
            <a:pPr marL="0" indent="0" algn="just">
              <a:buNone/>
            </a:pPr>
            <a:r>
              <a:rPr lang="zh-TW" altLang="zh-TW" dirty="0" smtClean="0">
                <a:latin typeface="Adobe 楷体 Std R" pitchFamily="18" charset="-128"/>
                <a:ea typeface="Adobe 楷体 Std R" pitchFamily="18" charset="-128"/>
              </a:rPr>
              <a:t>化</a:t>
            </a:r>
            <a:r>
              <a:rPr lang="zh-TW" altLang="zh-TW" dirty="0">
                <a:latin typeface="Adobe 楷体 Std R" pitchFamily="18" charset="-128"/>
                <a:ea typeface="Adobe 楷体 Std R" pitchFamily="18" charset="-128"/>
              </a:rPr>
              <a:t>祭典。</a:t>
            </a:r>
          </a:p>
          <a:p>
            <a:pPr marL="0" indent="0">
              <a:buNone/>
            </a:pPr>
            <a:r>
              <a:rPr lang="en-US" altLang="zh-TW" dirty="0">
                <a:latin typeface="Adobe 楷体 Std R" pitchFamily="18" charset="-128"/>
                <a:ea typeface="Adobe 楷体 Std R" pitchFamily="18" charset="-128"/>
              </a:rPr>
              <a:t> </a:t>
            </a:r>
            <a:endParaRPr lang="zh-TW" altLang="zh-TW" dirty="0">
              <a:latin typeface="Adobe 楷体 Std R" pitchFamily="18" charset="-128"/>
              <a:ea typeface="Adobe 楷体 Std R" pitchFamily="18" charset="-128"/>
            </a:endParaRPr>
          </a:p>
          <a:p>
            <a:endParaRPr lang="zh-TW" altLang="zh-TW" dirty="0">
              <a:latin typeface="Adobe 楷体 Std R" pitchFamily="18" charset="-128"/>
              <a:ea typeface="Adobe 楷体 Std R" pitchFamily="18" charset="-128"/>
            </a:endParaRPr>
          </a:p>
          <a:p>
            <a:endParaRPr lang="zh-TW" altLang="en-US" dirty="0">
              <a:latin typeface="Adobe 楷体 Std R" pitchFamily="18" charset="-128"/>
              <a:ea typeface="Adobe 楷体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24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壁窗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</TotalTime>
  <Words>589</Words>
  <Application>Microsoft Office PowerPoint</Application>
  <PresentationFormat>如螢幕大小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壁窗</vt:lpstr>
      <vt:lpstr>排灣族─五年祭</vt:lpstr>
      <vt:lpstr>目錄</vt:lpstr>
      <vt:lpstr>研究動機</vt:lpstr>
      <vt:lpstr>活動過程</vt:lpstr>
      <vt:lpstr>活動過程</vt:lpstr>
      <vt:lpstr>活動過程</vt:lpstr>
      <vt:lpstr>結論:</vt:lpstr>
      <vt:lpstr>心得</vt:lpstr>
      <vt:lpstr>心得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18</cp:revision>
  <dcterms:created xsi:type="dcterms:W3CDTF">2016-11-22T05:40:52Z</dcterms:created>
  <dcterms:modified xsi:type="dcterms:W3CDTF">2016-12-06T06:53:58Z</dcterms:modified>
</cp:coreProperties>
</file>