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3" r:id="rId1"/>
  </p:sldMasterIdLst>
  <p:handoutMasterIdLst>
    <p:handoutMasterId r:id="rId28"/>
  </p:handoutMasterIdLst>
  <p:sldIdLst>
    <p:sldId id="256" r:id="rId2"/>
    <p:sldId id="271" r:id="rId3"/>
    <p:sldId id="264" r:id="rId4"/>
    <p:sldId id="268" r:id="rId5"/>
    <p:sldId id="267" r:id="rId6"/>
    <p:sldId id="288" r:id="rId7"/>
    <p:sldId id="262" r:id="rId8"/>
    <p:sldId id="266" r:id="rId9"/>
    <p:sldId id="272" r:id="rId10"/>
    <p:sldId id="274" r:id="rId11"/>
    <p:sldId id="263" r:id="rId12"/>
    <p:sldId id="284" r:id="rId13"/>
    <p:sldId id="278" r:id="rId14"/>
    <p:sldId id="276" r:id="rId15"/>
    <p:sldId id="260" r:id="rId16"/>
    <p:sldId id="286" r:id="rId17"/>
    <p:sldId id="270" r:id="rId18"/>
    <p:sldId id="275" r:id="rId19"/>
    <p:sldId id="258" r:id="rId20"/>
    <p:sldId id="277" r:id="rId21"/>
    <p:sldId id="269" r:id="rId22"/>
    <p:sldId id="273" r:id="rId23"/>
    <p:sldId id="285" r:id="rId24"/>
    <p:sldId id="261" r:id="rId25"/>
    <p:sldId id="265" r:id="rId26"/>
    <p:sldId id="287" r:id="rId27"/>
  </p:sldIdLst>
  <p:sldSz cx="9144000" cy="6858000" type="screen4x3"/>
  <p:notesSz cx="6858000" cy="9144000"/>
  <p:defaultTextStyle>
    <a:defPPr>
      <a:defRPr lang="zh-TW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  <a:srgbClr val="008000"/>
    <a:srgbClr val="CCFF33"/>
    <a:srgbClr val="F8F8F8"/>
    <a:srgbClr val="FF7C80"/>
    <a:srgbClr val="FF66CC"/>
    <a:srgbClr val="FF00FF"/>
    <a:srgbClr val="FF0000"/>
    <a:srgbClr val="CC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40" autoAdjust="0"/>
    <p:restoredTop sz="94683" autoAdjust="0"/>
  </p:normalViewPr>
  <p:slideViewPr>
    <p:cSldViewPr>
      <p:cViewPr varScale="1">
        <p:scale>
          <a:sx n="62" d="100"/>
          <a:sy n="62" d="100"/>
        </p:scale>
        <p:origin x="283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3053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40" d="100"/>
        <a:sy n="40" d="100"/>
      </p:scale>
      <p:origin x="0" y="0"/>
    </p:cViewPr>
  </p:sorterViewPr>
  <p:notesViewPr>
    <p:cSldViewPr>
      <p:cViewPr varScale="1">
        <p:scale>
          <a:sx n="50" d="100"/>
          <a:sy n="50" d="100"/>
        </p:scale>
        <p:origin x="2251" y="53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D8C6161-A9A7-4371-A03A-175F9F611029}" type="datetimeFigureOut">
              <a:rPr lang="zh-TW" altLang="en-US" smtClean="0"/>
              <a:t>2017/3/12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851A98-9025-4E0C-9A51-350CF5AF957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5618824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5A32EE-BC8A-42FF-A203-63E8730C9F50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3682444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847B12-BC14-4D3E-9851-3E9818A676A2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5557259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480EA9-88C3-458B-AF97-BC986EEE4E7C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71049383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標題，文字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401C2C-D58B-4CB8-B012-3B42EC115289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8836614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578BBB-D0C3-43CD-8E04-48A57F109EA3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4454443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95FF95-0AEB-4753-93A2-5CC012CF6CCC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1600222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5BADA8-9FB7-4642-B335-B5A7B35C6874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915648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392E6F-CB94-4467-8C2D-EB6ECCACFB7D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2167174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BC0157-732C-4969-9FA2-509B23360673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7449036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B5D2CA-5B8F-4E0B-8D94-CA67727725C4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1332034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FC038B-31E0-404C-A1C6-3A578068E5FE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8514851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 smtClean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BF6F92-FE61-4D3B-8541-FCFBB0AD2997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160615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按一下以編輯母片標題樣式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</a:p>
        </p:txBody>
      </p:sp>
      <p:sp>
        <p:nvSpPr>
          <p:cNvPr id="5530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 smtClean="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530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 smtClean="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53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smtClean="0"/>
            </a:lvl1pPr>
          </a:lstStyle>
          <a:p>
            <a:pPr>
              <a:defRPr/>
            </a:pPr>
            <a:fld id="{B1DDBA44-6B8E-4C5B-A18F-164E55AB7E4B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4" r:id="rId1"/>
    <p:sldLayoutId id="2147483695" r:id="rId2"/>
    <p:sldLayoutId id="2147483696" r:id="rId3"/>
    <p:sldLayoutId id="2147483697" r:id="rId4"/>
    <p:sldLayoutId id="2147483698" r:id="rId5"/>
    <p:sldLayoutId id="2147483699" r:id="rId6"/>
    <p:sldLayoutId id="2147483700" r:id="rId7"/>
    <p:sldLayoutId id="2147483701" r:id="rId8"/>
    <p:sldLayoutId id="2147483702" r:id="rId9"/>
    <p:sldLayoutId id="2147483703" r:id="rId10"/>
    <p:sldLayoutId id="2147483704" r:id="rId11"/>
    <p:sldLayoutId id="2147483705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新細明體" panose="02020500000000000000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新細明體" panose="02020500000000000000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新細明體" panose="02020500000000000000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新細明體" panose="02020500000000000000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新細明體" panose="02020500000000000000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新細明體" panose="02020500000000000000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新細明體" panose="02020500000000000000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新細明體" panose="02020500000000000000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6" descr="DSC09812"/>
          <p:cNvPicPr>
            <a:picLocks noChangeAspect="1" noChangeArrowheads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609600" y="3048000"/>
            <a:ext cx="7731671" cy="3581400"/>
          </a:xfrm>
          <a:prstGeom prst="roundRect">
            <a:avLst>
              <a:gd name="adj" fmla="val 6558"/>
            </a:avLst>
          </a:prstGeom>
          <a:ln>
            <a:solidFill>
              <a:srgbClr val="FFFF00"/>
            </a:solidFill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100" name="Rectangle 4"/>
          <p:cNvSpPr>
            <a:spLocks noGrp="1" noChangeArrowheads="1"/>
          </p:cNvSpPr>
          <p:nvPr>
            <p:ph type="ctrTitle"/>
          </p:nvPr>
        </p:nvSpPr>
        <p:spPr>
          <a:xfrm>
            <a:off x="1202207" y="-19050"/>
            <a:ext cx="6858000" cy="3067050"/>
          </a:xfrm>
        </p:spPr>
        <p:txBody>
          <a:bodyPr anchor="ctr"/>
          <a:lstStyle/>
          <a:p>
            <a:pPr eaLnBrk="1" hangingPunct="1"/>
            <a:r>
              <a:rPr lang="zh-TW" altLang="en-US" dirty="0" smtClean="0">
                <a:solidFill>
                  <a:srgbClr val="FFFF00"/>
                </a:solidFill>
                <a:latin typeface="華康超黑體" panose="020B0C09000000000000" pitchFamily="49" charset="-120"/>
                <a:ea typeface="華康超黑體" panose="020B0C09000000000000" pitchFamily="49" charset="-120"/>
              </a:rPr>
              <a:t>行動閱讀課</a:t>
            </a:r>
            <a:r>
              <a:rPr lang="en-US" altLang="zh-TW" dirty="0">
                <a:solidFill>
                  <a:srgbClr val="FFFF00"/>
                </a:solidFill>
                <a:latin typeface="華康超黑體" panose="020B0C09000000000000" pitchFamily="49" charset="-120"/>
                <a:ea typeface="華康超黑體" panose="020B0C09000000000000" pitchFamily="49" charset="-120"/>
              </a:rPr>
              <a:t/>
            </a:r>
            <a:br>
              <a:rPr lang="en-US" altLang="zh-TW" dirty="0">
                <a:solidFill>
                  <a:srgbClr val="FFFF00"/>
                </a:solidFill>
                <a:latin typeface="華康超黑體" panose="020B0C09000000000000" pitchFamily="49" charset="-120"/>
                <a:ea typeface="華康超黑體" panose="020B0C09000000000000" pitchFamily="49" charset="-120"/>
              </a:rPr>
            </a:br>
            <a:r>
              <a:rPr lang="zh-TW" altLang="en-US" dirty="0" smtClean="0">
                <a:solidFill>
                  <a:srgbClr val="FFFF00"/>
                </a:solidFill>
                <a:latin typeface="華康超黑體" panose="020B0C09000000000000" pitchFamily="49" charset="-120"/>
                <a:ea typeface="華康超黑體" panose="020B0C09000000000000" pitchFamily="49" charset="-120"/>
              </a:rPr>
              <a:t>台灣歷史攻城戰</a:t>
            </a:r>
            <a:r>
              <a:rPr lang="en-US" altLang="zh-TW" dirty="0" smtClean="0">
                <a:solidFill>
                  <a:srgbClr val="FFFF00"/>
                </a:solidFill>
                <a:latin typeface="華康超黑體" panose="020B0C09000000000000" pitchFamily="49" charset="-120"/>
                <a:ea typeface="華康超黑體" panose="020B0C09000000000000" pitchFamily="49" charset="-120"/>
              </a:rPr>
              <a:t/>
            </a:r>
            <a:br>
              <a:rPr lang="en-US" altLang="zh-TW" dirty="0" smtClean="0">
                <a:solidFill>
                  <a:srgbClr val="FFFF00"/>
                </a:solidFill>
                <a:latin typeface="華康超黑體" panose="020B0C09000000000000" pitchFamily="49" charset="-120"/>
                <a:ea typeface="華康超黑體" panose="020B0C09000000000000" pitchFamily="49" charset="-120"/>
              </a:rPr>
            </a:br>
            <a:r>
              <a:rPr lang="en-US" altLang="zh-TW" dirty="0" smtClean="0">
                <a:solidFill>
                  <a:srgbClr val="FFFF00"/>
                </a:solidFill>
                <a:latin typeface="華康超黑體" panose="020B0C09000000000000" pitchFamily="49" charset="-120"/>
                <a:ea typeface="華康超黑體" panose="020B0C09000000000000" pitchFamily="49" charset="-120"/>
              </a:rPr>
              <a:t>《</a:t>
            </a:r>
            <a:r>
              <a:rPr lang="zh-TW" altLang="zh-TW" dirty="0" smtClean="0">
                <a:solidFill>
                  <a:srgbClr val="FFFF00"/>
                </a:solidFill>
                <a:latin typeface="華康超黑體" panose="020B0C09000000000000" pitchFamily="49" charset="-120"/>
                <a:ea typeface="華康超黑體" panose="020B0C09000000000000" pitchFamily="49" charset="-120"/>
              </a:rPr>
              <a:t>福爾摩沙探險趣</a:t>
            </a:r>
            <a:r>
              <a:rPr lang="en-US" altLang="zh-TW" dirty="0" smtClean="0">
                <a:solidFill>
                  <a:srgbClr val="FFFF00"/>
                </a:solidFill>
                <a:latin typeface="華康超黑體" panose="020B0C09000000000000" pitchFamily="49" charset="-120"/>
                <a:ea typeface="華康超黑體" panose="020B0C09000000000000" pitchFamily="49" charset="-120"/>
              </a:rPr>
              <a:t>》</a:t>
            </a:r>
            <a:endParaRPr lang="zh-TW" altLang="en-US" dirty="0" smtClean="0">
              <a:solidFill>
                <a:srgbClr val="FFFF00"/>
              </a:solidFill>
              <a:latin typeface="華康超黑體" panose="020B0C09000000000000" pitchFamily="49" charset="-120"/>
              <a:ea typeface="華康超黑體" panose="020B0C09000000000000" pitchFamily="49" charset="-120"/>
            </a:endParaRPr>
          </a:p>
        </p:txBody>
      </p:sp>
      <p:pic>
        <p:nvPicPr>
          <p:cNvPr id="11" name="Picture 2" descr="P12-13各時代小人"/>
          <p:cNvPicPr>
            <a:picLocks noChangeAspect="1" noChangeArrowheads="1"/>
          </p:cNvPicPr>
          <p:nvPr/>
        </p:nvPicPr>
        <p:blipFill rotWithShape="1"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0806" b="51802"/>
          <a:stretch/>
        </p:blipFill>
        <p:spPr bwMode="auto">
          <a:xfrm rot="569448">
            <a:off x="7243739" y="437584"/>
            <a:ext cx="1525849" cy="17590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Picture 2" descr="P12-13各時代小人"/>
          <p:cNvPicPr>
            <a:picLocks noChangeAspect="1" noChangeArrowheads="1"/>
          </p:cNvPicPr>
          <p:nvPr/>
        </p:nvPicPr>
        <p:blipFill rotWithShape="1"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0900" r="75000" b="-2"/>
          <a:stretch/>
        </p:blipFill>
        <p:spPr bwMode="auto">
          <a:xfrm rot="21354475">
            <a:off x="273465" y="1527181"/>
            <a:ext cx="1387861" cy="19044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圖片 7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68" r="11103"/>
          <a:stretch/>
        </p:blipFill>
        <p:spPr>
          <a:xfrm>
            <a:off x="1" y="0"/>
            <a:ext cx="9144000" cy="1334529"/>
          </a:xfrm>
          <a:prstGeom prst="roundRect">
            <a:avLst>
              <a:gd name="adj" fmla="val 3312"/>
            </a:avLst>
          </a:prstGeom>
          <a:ln w="57150"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</p:pic>
      <p:sp>
        <p:nvSpPr>
          <p:cNvPr id="3074" name="圓角矩形 3"/>
          <p:cNvSpPr>
            <a:spLocks noChangeArrowheads="1"/>
          </p:cNvSpPr>
          <p:nvPr/>
        </p:nvSpPr>
        <p:spPr bwMode="auto">
          <a:xfrm>
            <a:off x="381000" y="1752600"/>
            <a:ext cx="5943600" cy="1066800"/>
          </a:xfrm>
          <a:prstGeom prst="roundRect">
            <a:avLst>
              <a:gd name="adj" fmla="val 16667"/>
            </a:avLst>
          </a:prstGeom>
          <a:solidFill>
            <a:srgbClr val="00B050"/>
          </a:solidFill>
          <a:ln w="9525" algn="ctr">
            <a:noFill/>
            <a:round/>
            <a:headEnd/>
            <a:tailEnd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anchor="ctr" anchorCtr="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4000" b="1" dirty="0" smtClean="0">
                <a:solidFill>
                  <a:schemeClr val="bg1"/>
                </a:solidFill>
                <a:latin typeface="華康粗圓體" panose="020F0709000000000000" pitchFamily="49" charset="-120"/>
                <a:ea typeface="華康粗圓體" panose="020F0709000000000000" pitchFamily="49" charset="-120"/>
              </a:rPr>
              <a:t>1.</a:t>
            </a:r>
            <a:r>
              <a:rPr lang="zh-TW" altLang="en-US" sz="4000" b="1" dirty="0" smtClean="0">
                <a:solidFill>
                  <a:schemeClr val="bg1"/>
                </a:solidFill>
                <a:latin typeface="華康粗圓體" panose="020F0709000000000000" pitchFamily="49" charset="-120"/>
                <a:ea typeface="華康粗圓體" panose="020F0709000000000000" pitchFamily="49" charset="-120"/>
              </a:rPr>
              <a:t>開墾墾號</a:t>
            </a:r>
            <a:endParaRPr lang="zh-TW" altLang="en-US" sz="4000" b="1" dirty="0">
              <a:solidFill>
                <a:schemeClr val="bg1"/>
              </a:solidFill>
              <a:latin typeface="華康粗圓體" panose="020F0709000000000000" pitchFamily="49" charset="-120"/>
              <a:ea typeface="華康粗圓體" panose="020F0709000000000000" pitchFamily="49" charset="-120"/>
            </a:endParaRPr>
          </a:p>
        </p:txBody>
      </p:sp>
      <p:sp>
        <p:nvSpPr>
          <p:cNvPr id="3" name="圓角矩形 2"/>
          <p:cNvSpPr/>
          <p:nvPr/>
        </p:nvSpPr>
        <p:spPr bwMode="auto">
          <a:xfrm>
            <a:off x="6324600" y="228600"/>
            <a:ext cx="2514600" cy="838200"/>
          </a:xfrm>
          <a:prstGeom prst="roundRect">
            <a:avLst/>
          </a:prstGeom>
          <a:solidFill>
            <a:srgbClr val="00B0F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zh-TW" altLang="en-US" sz="2400" b="1" dirty="0" smtClean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行動</a:t>
            </a:r>
            <a:r>
              <a:rPr lang="zh-TW" altLang="en-US" sz="2400" b="1" dirty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閱讀</a:t>
            </a:r>
            <a:r>
              <a:rPr lang="zh-TW" altLang="en-US" sz="2400" b="1" dirty="0" smtClean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～</a:t>
            </a:r>
            <a:endParaRPr lang="en-US" altLang="zh-TW" sz="2400" b="1" dirty="0" smtClean="0">
              <a:solidFill>
                <a:schemeClr val="bg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zh-TW" altLang="en-US" sz="2400" b="1" dirty="0" smtClean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福</a:t>
            </a:r>
            <a:r>
              <a:rPr lang="zh-TW" altLang="en-US" sz="2400" b="1" dirty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爾摩沙</a:t>
            </a:r>
            <a:r>
              <a:rPr lang="zh-TW" altLang="en-US" sz="2400" b="1" dirty="0" smtClean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探險趣</a:t>
            </a:r>
            <a:endParaRPr kumimoji="0" lang="zh-TW" altLang="en-US" sz="24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圓角矩形 3"/>
          <p:cNvSpPr>
            <a:spLocks noChangeArrowheads="1"/>
          </p:cNvSpPr>
          <p:nvPr/>
        </p:nvSpPr>
        <p:spPr bwMode="auto">
          <a:xfrm>
            <a:off x="381000" y="3352800"/>
            <a:ext cx="5943600" cy="1066800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 algn="ctr">
            <a:noFill/>
            <a:round/>
            <a:headEnd/>
            <a:tailEnd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anchor="ctr" anchorCtr="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4000" b="1" dirty="0">
                <a:latin typeface="華康粗圓體" panose="020F0709000000000000" pitchFamily="49" charset="-120"/>
                <a:ea typeface="華康粗圓體" panose="020F0709000000000000" pitchFamily="49" charset="-120"/>
              </a:rPr>
              <a:t>2</a:t>
            </a:r>
            <a:r>
              <a:rPr lang="en-US" altLang="zh-TW" sz="4000" b="1" dirty="0" smtClean="0">
                <a:latin typeface="華康粗圓體" panose="020F0709000000000000" pitchFamily="49" charset="-120"/>
                <a:ea typeface="華康粗圓體" panose="020F0709000000000000" pitchFamily="49" charset="-120"/>
              </a:rPr>
              <a:t>.</a:t>
            </a:r>
            <a:r>
              <a:rPr lang="zh-TW" altLang="en-US" sz="4000" b="1" dirty="0" smtClean="0">
                <a:latin typeface="華康粗圓體" panose="020F0709000000000000" pitchFamily="49" charset="-120"/>
                <a:ea typeface="華康粗圓體" panose="020F0709000000000000" pitchFamily="49" charset="-120"/>
              </a:rPr>
              <a:t>姜秀鑾、周邦正</a:t>
            </a:r>
            <a:endParaRPr lang="zh-TW" altLang="en-US" sz="4000" b="1" dirty="0">
              <a:latin typeface="華康粗圓體" panose="020F0709000000000000" pitchFamily="49" charset="-120"/>
              <a:ea typeface="華康粗圓體" panose="020F0709000000000000" pitchFamily="49" charset="-120"/>
            </a:endParaRPr>
          </a:p>
        </p:txBody>
      </p:sp>
      <p:sp>
        <p:nvSpPr>
          <p:cNvPr id="6" name="圓角矩形 3"/>
          <p:cNvSpPr>
            <a:spLocks noChangeArrowheads="1"/>
          </p:cNvSpPr>
          <p:nvPr/>
        </p:nvSpPr>
        <p:spPr bwMode="auto">
          <a:xfrm>
            <a:off x="358346" y="4953000"/>
            <a:ext cx="5966254" cy="1524000"/>
          </a:xfrm>
          <a:prstGeom prst="roundRect">
            <a:avLst>
              <a:gd name="adj" fmla="val 16667"/>
            </a:avLst>
          </a:prstGeom>
          <a:solidFill>
            <a:srgbClr val="FF7C80"/>
          </a:solidFill>
          <a:ln w="9525" algn="ctr">
            <a:noFill/>
            <a:round/>
            <a:headEnd/>
            <a:tailEnd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anchor="ctr" anchorCtr="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44500" indent="-444500"/>
            <a:r>
              <a:rPr lang="en-US" altLang="zh-TW" sz="4000" b="1" dirty="0" smtClean="0">
                <a:solidFill>
                  <a:schemeClr val="bg1"/>
                </a:solidFill>
                <a:latin typeface="華康粗圓體" panose="020F0709000000000000" pitchFamily="49" charset="-120"/>
                <a:ea typeface="華康粗圓體" panose="020F0709000000000000" pitchFamily="49" charset="-120"/>
              </a:rPr>
              <a:t>3.</a:t>
            </a:r>
            <a:r>
              <a:rPr lang="zh-TW" altLang="en-US" sz="4000" b="1" dirty="0" smtClean="0">
                <a:solidFill>
                  <a:schemeClr val="bg1"/>
                </a:solidFill>
                <a:latin typeface="華康粗圓體" panose="020F0709000000000000" pitchFamily="49" charset="-120"/>
                <a:ea typeface="華康粗圓體" panose="020F0709000000000000" pitchFamily="49" charset="-120"/>
              </a:rPr>
              <a:t>墾號名稱象徵著官方、廣東與福建三方合作</a:t>
            </a:r>
            <a:endParaRPr lang="zh-TW" altLang="en-US" sz="4000" b="1" dirty="0">
              <a:solidFill>
                <a:schemeClr val="bg1"/>
              </a:solidFill>
              <a:latin typeface="華康粗圓體" panose="020F0709000000000000" pitchFamily="49" charset="-120"/>
              <a:ea typeface="華康粗圓體" panose="020F0709000000000000" pitchFamily="49" charset="-120"/>
            </a:endParaRPr>
          </a:p>
        </p:txBody>
      </p:sp>
      <p:sp>
        <p:nvSpPr>
          <p:cNvPr id="4" name="文字方塊 3"/>
          <p:cNvSpPr txBox="1"/>
          <p:nvPr/>
        </p:nvSpPr>
        <p:spPr>
          <a:xfrm>
            <a:off x="7010400" y="1789670"/>
            <a:ext cx="1415772" cy="4343400"/>
          </a:xfrm>
          <a:prstGeom prst="rect">
            <a:avLst/>
          </a:prstGeom>
          <a:noFill/>
        </p:spPr>
        <p:txBody>
          <a:bodyPr vert="eaVert" wrap="square" rtlCol="0">
            <a:spAutoFit/>
            <a:scene3d>
              <a:camera prst="orthographicFront"/>
              <a:lightRig rig="threePt" dir="t"/>
            </a:scene3d>
            <a:sp3d extrusionH="57150">
              <a:bevelT w="38100" h="38100" prst="relaxedInset"/>
            </a:sp3d>
          </a:bodyPr>
          <a:lstStyle/>
          <a:p>
            <a:pPr algn="ctr"/>
            <a:r>
              <a:rPr lang="zh-TW" altLang="en-US" sz="8000" b="1" spc="50" dirty="0" smtClean="0">
                <a:ln w="9525" cmpd="sng">
                  <a:solidFill>
                    <a:srgbClr val="FFFF00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華康儷粗圓" panose="020F0709000000000000" pitchFamily="49" charset="-120"/>
                <a:ea typeface="華康儷粗圓" panose="020F0709000000000000" pitchFamily="49" charset="-120"/>
              </a:rPr>
              <a:t>金廣福</a:t>
            </a:r>
            <a:endParaRPr lang="zh-TW" altLang="en-US" sz="8000" b="1" spc="50" dirty="0">
              <a:ln w="9525" cmpd="sng">
                <a:solidFill>
                  <a:srgbClr val="FFFF00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  <a:latin typeface="華康儷粗圓" panose="020F0709000000000000" pitchFamily="49" charset="-120"/>
              <a:ea typeface="華康儷粗圓" panose="020F0709000000000000" pitchFamily="49" charset="-120"/>
            </a:endParaRPr>
          </a:p>
        </p:txBody>
      </p:sp>
      <p:sp>
        <p:nvSpPr>
          <p:cNvPr id="9" name="文字方塊 8"/>
          <p:cNvSpPr txBox="1"/>
          <p:nvPr/>
        </p:nvSpPr>
        <p:spPr>
          <a:xfrm>
            <a:off x="358346" y="228600"/>
            <a:ext cx="550905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lang="zh-TW" altLang="en-US" sz="5400" dirty="0" smtClean="0">
                <a:solidFill>
                  <a:schemeClr val="bg1">
                    <a:lumMod val="85000"/>
                  </a:schemeClr>
                </a:solidFill>
                <a:latin typeface="華康儷粗圓" panose="020F0709000000000000" pitchFamily="49" charset="-120"/>
                <a:ea typeface="華康儷粗圓" panose="020F0709000000000000" pitchFamily="49" charset="-120"/>
              </a:rPr>
              <a:t>台灣歷史攻城戰</a:t>
            </a:r>
            <a:endParaRPr lang="zh-TW" altLang="en-US" sz="5400" dirty="0">
              <a:solidFill>
                <a:schemeClr val="bg1">
                  <a:lumMod val="85000"/>
                </a:schemeClr>
              </a:solidFill>
              <a:latin typeface="華康儷粗圓" panose="020F0709000000000000" pitchFamily="49" charset="-120"/>
              <a:ea typeface="華康儷粗圓" panose="020F0709000000000000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1726823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4" grpId="0" animBg="1"/>
      <p:bldP spid="5" grpId="0" animBg="1"/>
      <p:bldP spid="6" grpId="0" animBg="1"/>
      <p:bldP spid="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圖片 7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68" r="11103"/>
          <a:stretch/>
        </p:blipFill>
        <p:spPr>
          <a:xfrm>
            <a:off x="1" y="0"/>
            <a:ext cx="9144000" cy="1334529"/>
          </a:xfrm>
          <a:prstGeom prst="roundRect">
            <a:avLst>
              <a:gd name="adj" fmla="val 3312"/>
            </a:avLst>
          </a:prstGeom>
          <a:ln w="57150"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</p:pic>
      <p:sp>
        <p:nvSpPr>
          <p:cNvPr id="3074" name="圓角矩形 3"/>
          <p:cNvSpPr>
            <a:spLocks noChangeArrowheads="1"/>
          </p:cNvSpPr>
          <p:nvPr/>
        </p:nvSpPr>
        <p:spPr bwMode="auto">
          <a:xfrm>
            <a:off x="381000" y="1752600"/>
            <a:ext cx="5867400" cy="1066800"/>
          </a:xfrm>
          <a:prstGeom prst="roundRect">
            <a:avLst>
              <a:gd name="adj" fmla="val 16667"/>
            </a:avLst>
          </a:prstGeom>
          <a:solidFill>
            <a:srgbClr val="00B050"/>
          </a:solidFill>
          <a:ln w="9525" algn="ctr">
            <a:noFill/>
            <a:round/>
            <a:headEnd/>
            <a:tailEnd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anchor="ctr" anchorCtr="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4000" b="1" dirty="0" smtClean="0">
                <a:solidFill>
                  <a:schemeClr val="bg1"/>
                </a:solidFill>
                <a:latin typeface="華康粗圓體" panose="020F0709000000000000" pitchFamily="49" charset="-120"/>
                <a:ea typeface="華康粗圓體" panose="020F0709000000000000" pitchFamily="49" charset="-120"/>
              </a:rPr>
              <a:t>1.</a:t>
            </a:r>
            <a:r>
              <a:rPr lang="zh-TW" altLang="en-US" sz="4000" b="1" dirty="0" smtClean="0">
                <a:solidFill>
                  <a:schemeClr val="bg1"/>
                </a:solidFill>
                <a:latin typeface="華康粗圓體" panose="020F0709000000000000" pitchFamily="49" charset="-120"/>
                <a:ea typeface="華康粗圓體" panose="020F0709000000000000" pitchFamily="49" charset="-120"/>
              </a:rPr>
              <a:t>泰雅族、結婚</a:t>
            </a:r>
            <a:endParaRPr lang="zh-TW" altLang="en-US" sz="4000" b="1" dirty="0">
              <a:solidFill>
                <a:schemeClr val="bg1"/>
              </a:solidFill>
              <a:latin typeface="華康粗圓體" panose="020F0709000000000000" pitchFamily="49" charset="-120"/>
              <a:ea typeface="華康粗圓體" panose="020F0709000000000000" pitchFamily="49" charset="-120"/>
            </a:endParaRPr>
          </a:p>
        </p:txBody>
      </p:sp>
      <p:sp>
        <p:nvSpPr>
          <p:cNvPr id="3" name="圓角矩形 2"/>
          <p:cNvSpPr/>
          <p:nvPr/>
        </p:nvSpPr>
        <p:spPr bwMode="auto">
          <a:xfrm>
            <a:off x="6324600" y="228600"/>
            <a:ext cx="2514600" cy="838200"/>
          </a:xfrm>
          <a:prstGeom prst="roundRect">
            <a:avLst/>
          </a:prstGeom>
          <a:solidFill>
            <a:srgbClr val="00B0F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zh-TW" altLang="en-US" sz="2400" b="1" dirty="0" smtClean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行動</a:t>
            </a:r>
            <a:r>
              <a:rPr lang="zh-TW" altLang="en-US" sz="2400" b="1" dirty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閱讀</a:t>
            </a:r>
            <a:r>
              <a:rPr lang="zh-TW" altLang="en-US" sz="2400" b="1" dirty="0" smtClean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～</a:t>
            </a:r>
            <a:endParaRPr lang="en-US" altLang="zh-TW" sz="2400" b="1" dirty="0" smtClean="0">
              <a:solidFill>
                <a:schemeClr val="bg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zh-TW" altLang="en-US" sz="2400" b="1" dirty="0" smtClean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福</a:t>
            </a:r>
            <a:r>
              <a:rPr lang="zh-TW" altLang="en-US" sz="2400" b="1" dirty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爾摩沙</a:t>
            </a:r>
            <a:r>
              <a:rPr lang="zh-TW" altLang="en-US" sz="2400" b="1" dirty="0" smtClean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探險趣</a:t>
            </a:r>
            <a:endParaRPr kumimoji="0" lang="zh-TW" altLang="en-US" sz="24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圓角矩形 3"/>
          <p:cNvSpPr>
            <a:spLocks noChangeArrowheads="1"/>
          </p:cNvSpPr>
          <p:nvPr/>
        </p:nvSpPr>
        <p:spPr bwMode="auto">
          <a:xfrm>
            <a:off x="381000" y="3352800"/>
            <a:ext cx="5867400" cy="1066800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 algn="ctr">
            <a:noFill/>
            <a:round/>
            <a:headEnd/>
            <a:tailEnd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anchor="ctr" anchorCtr="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4000" b="1" dirty="0">
                <a:latin typeface="華康粗圓體" panose="020F0709000000000000" pitchFamily="49" charset="-120"/>
                <a:ea typeface="華康粗圓體" panose="020F0709000000000000" pitchFamily="49" charset="-120"/>
              </a:rPr>
              <a:t>2</a:t>
            </a:r>
            <a:r>
              <a:rPr lang="en-US" altLang="zh-TW" sz="4000" b="1" dirty="0" smtClean="0">
                <a:latin typeface="華康粗圓體" panose="020F0709000000000000" pitchFamily="49" charset="-120"/>
                <a:ea typeface="華康粗圓體" panose="020F0709000000000000" pitchFamily="49" charset="-120"/>
              </a:rPr>
              <a:t>.</a:t>
            </a:r>
            <a:r>
              <a:rPr lang="zh-TW" altLang="en-US" sz="4000" b="1" dirty="0" smtClean="0">
                <a:latin typeface="華康粗圓體" panose="020F0709000000000000" pitchFamily="49" charset="-120"/>
                <a:ea typeface="華康粗圓體" panose="020F0709000000000000" pitchFamily="49" charset="-120"/>
              </a:rPr>
              <a:t>清代三大水圳</a:t>
            </a:r>
            <a:endParaRPr lang="zh-TW" altLang="en-US" sz="4000" b="1" dirty="0">
              <a:latin typeface="華康粗圓體" panose="020F0709000000000000" pitchFamily="49" charset="-120"/>
              <a:ea typeface="華康粗圓體" panose="020F0709000000000000" pitchFamily="49" charset="-120"/>
            </a:endParaRPr>
          </a:p>
        </p:txBody>
      </p:sp>
      <p:sp>
        <p:nvSpPr>
          <p:cNvPr id="6" name="圓角矩形 3"/>
          <p:cNvSpPr>
            <a:spLocks noChangeArrowheads="1"/>
          </p:cNvSpPr>
          <p:nvPr/>
        </p:nvSpPr>
        <p:spPr bwMode="auto">
          <a:xfrm>
            <a:off x="358346" y="5029200"/>
            <a:ext cx="5867400" cy="1066800"/>
          </a:xfrm>
          <a:prstGeom prst="roundRect">
            <a:avLst>
              <a:gd name="adj" fmla="val 16667"/>
            </a:avLst>
          </a:prstGeom>
          <a:solidFill>
            <a:srgbClr val="FF7C80"/>
          </a:solidFill>
          <a:ln w="9525" algn="ctr">
            <a:noFill/>
            <a:round/>
            <a:headEnd/>
            <a:tailEnd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anchor="ctr" anchorCtr="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4000" b="1" dirty="0" smtClean="0">
                <a:solidFill>
                  <a:schemeClr val="bg1"/>
                </a:solidFill>
                <a:latin typeface="華康粗圓體" panose="020F0709000000000000" pitchFamily="49" charset="-120"/>
                <a:ea typeface="華康粗圓體" panose="020F0709000000000000" pitchFamily="49" charset="-120"/>
              </a:rPr>
              <a:t>3.</a:t>
            </a:r>
            <a:r>
              <a:rPr lang="zh-TW" altLang="en-US" sz="4000" b="1" dirty="0" smtClean="0">
                <a:solidFill>
                  <a:schemeClr val="bg1"/>
                </a:solidFill>
                <a:latin typeface="華康粗圓體" panose="020F0709000000000000" pitchFamily="49" charset="-120"/>
                <a:ea typeface="華康粗圓體" panose="020F0709000000000000" pitchFamily="49" charset="-120"/>
              </a:rPr>
              <a:t>郭錫瑠開鑿</a:t>
            </a:r>
            <a:endParaRPr lang="zh-TW" altLang="en-US" sz="4000" b="1" dirty="0">
              <a:solidFill>
                <a:schemeClr val="bg1"/>
              </a:solidFill>
              <a:latin typeface="華康粗圓體" panose="020F0709000000000000" pitchFamily="49" charset="-120"/>
              <a:ea typeface="華康粗圓體" panose="020F0709000000000000" pitchFamily="49" charset="-120"/>
            </a:endParaRPr>
          </a:p>
        </p:txBody>
      </p:sp>
      <p:sp>
        <p:nvSpPr>
          <p:cNvPr id="4" name="文字方塊 3"/>
          <p:cNvSpPr txBox="1"/>
          <p:nvPr/>
        </p:nvSpPr>
        <p:spPr>
          <a:xfrm>
            <a:off x="7010400" y="1789670"/>
            <a:ext cx="1415772" cy="4343400"/>
          </a:xfrm>
          <a:prstGeom prst="rect">
            <a:avLst/>
          </a:prstGeom>
          <a:noFill/>
        </p:spPr>
        <p:txBody>
          <a:bodyPr vert="eaVert" wrap="square" rtlCol="0">
            <a:spAutoFit/>
            <a:scene3d>
              <a:camera prst="orthographicFront"/>
              <a:lightRig rig="threePt" dir="t"/>
            </a:scene3d>
            <a:sp3d extrusionH="57150">
              <a:bevelT w="38100" h="38100" prst="relaxedInset"/>
            </a:sp3d>
          </a:bodyPr>
          <a:lstStyle/>
          <a:p>
            <a:pPr algn="ctr"/>
            <a:r>
              <a:rPr lang="zh-TW" altLang="en-US" sz="8000" b="1" spc="50" dirty="0" smtClean="0">
                <a:ln w="9525" cmpd="sng">
                  <a:solidFill>
                    <a:srgbClr val="FFFF00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華康儷粗圓" panose="020F0709000000000000" pitchFamily="49" charset="-120"/>
                <a:ea typeface="華康儷粗圓" panose="020F0709000000000000" pitchFamily="49" charset="-120"/>
              </a:rPr>
              <a:t>瑠公圳</a:t>
            </a:r>
            <a:endParaRPr lang="zh-TW" altLang="en-US" sz="8000" b="1" spc="50" dirty="0">
              <a:ln w="9525" cmpd="sng">
                <a:solidFill>
                  <a:srgbClr val="FFFF00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  <a:latin typeface="華康儷粗圓" panose="020F0709000000000000" pitchFamily="49" charset="-120"/>
              <a:ea typeface="華康儷粗圓" panose="020F0709000000000000" pitchFamily="49" charset="-120"/>
            </a:endParaRPr>
          </a:p>
        </p:txBody>
      </p:sp>
      <p:sp>
        <p:nvSpPr>
          <p:cNvPr id="9" name="文字方塊 8"/>
          <p:cNvSpPr txBox="1"/>
          <p:nvPr/>
        </p:nvSpPr>
        <p:spPr>
          <a:xfrm>
            <a:off x="358346" y="228600"/>
            <a:ext cx="550905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lang="zh-TW" altLang="en-US" sz="5400" dirty="0" smtClean="0">
                <a:solidFill>
                  <a:schemeClr val="bg1">
                    <a:lumMod val="85000"/>
                  </a:schemeClr>
                </a:solidFill>
                <a:latin typeface="華康儷粗圓" panose="020F0709000000000000" pitchFamily="49" charset="-120"/>
                <a:ea typeface="華康儷粗圓" panose="020F0709000000000000" pitchFamily="49" charset="-120"/>
              </a:rPr>
              <a:t>台灣歷史攻城戰</a:t>
            </a:r>
            <a:endParaRPr lang="zh-TW" altLang="en-US" sz="5400" dirty="0">
              <a:solidFill>
                <a:schemeClr val="bg1">
                  <a:lumMod val="85000"/>
                </a:schemeClr>
              </a:solidFill>
              <a:latin typeface="華康儷粗圓" panose="020F0709000000000000" pitchFamily="49" charset="-120"/>
              <a:ea typeface="華康儷粗圓" panose="020F0709000000000000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2972107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4" grpId="0" animBg="1"/>
      <p:bldP spid="5" grpId="0" animBg="1"/>
      <p:bldP spid="6" grpId="0" animBg="1"/>
      <p:bldP spid="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圖片 7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68" r="11103"/>
          <a:stretch/>
        </p:blipFill>
        <p:spPr>
          <a:xfrm>
            <a:off x="1" y="0"/>
            <a:ext cx="9144000" cy="1334529"/>
          </a:xfrm>
          <a:prstGeom prst="roundRect">
            <a:avLst>
              <a:gd name="adj" fmla="val 3312"/>
            </a:avLst>
          </a:prstGeom>
          <a:ln w="57150"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</p:pic>
      <p:sp>
        <p:nvSpPr>
          <p:cNvPr id="3074" name="圓角矩形 3"/>
          <p:cNvSpPr>
            <a:spLocks noChangeArrowheads="1"/>
          </p:cNvSpPr>
          <p:nvPr/>
        </p:nvSpPr>
        <p:spPr bwMode="auto">
          <a:xfrm>
            <a:off x="381000" y="1752600"/>
            <a:ext cx="5867400" cy="1066800"/>
          </a:xfrm>
          <a:prstGeom prst="roundRect">
            <a:avLst>
              <a:gd name="adj" fmla="val 16667"/>
            </a:avLst>
          </a:prstGeom>
          <a:solidFill>
            <a:srgbClr val="00B050"/>
          </a:solidFill>
          <a:ln w="9525" algn="ctr">
            <a:noFill/>
            <a:round/>
            <a:headEnd/>
            <a:tailEnd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anchor="ctr" anchorCtr="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4000" b="1" dirty="0" smtClean="0">
                <a:solidFill>
                  <a:schemeClr val="bg1"/>
                </a:solidFill>
                <a:latin typeface="華康粗圓體" panose="020F0709000000000000" pitchFamily="49" charset="-120"/>
                <a:ea typeface="華康粗圓體" panose="020F0709000000000000" pitchFamily="49" charset="-120"/>
              </a:rPr>
              <a:t>1.</a:t>
            </a:r>
            <a:r>
              <a:rPr lang="zh-TW" altLang="en-US" sz="4000" b="1" dirty="0" smtClean="0">
                <a:solidFill>
                  <a:schemeClr val="bg1"/>
                </a:solidFill>
                <a:latin typeface="華康粗圓體" panose="020F0709000000000000" pitchFamily="49" charset="-120"/>
                <a:ea typeface="華康粗圓體" panose="020F0709000000000000" pitchFamily="49" charset="-120"/>
              </a:rPr>
              <a:t>學甲慈濟宮</a:t>
            </a:r>
            <a:endParaRPr lang="zh-TW" altLang="en-US" sz="4000" b="1" dirty="0">
              <a:solidFill>
                <a:schemeClr val="bg1"/>
              </a:solidFill>
              <a:latin typeface="華康粗圓體" panose="020F0709000000000000" pitchFamily="49" charset="-120"/>
              <a:ea typeface="華康粗圓體" panose="020F0709000000000000" pitchFamily="49" charset="-120"/>
            </a:endParaRPr>
          </a:p>
        </p:txBody>
      </p:sp>
      <p:sp>
        <p:nvSpPr>
          <p:cNvPr id="3" name="圓角矩形 2"/>
          <p:cNvSpPr/>
          <p:nvPr/>
        </p:nvSpPr>
        <p:spPr bwMode="auto">
          <a:xfrm>
            <a:off x="6324600" y="228600"/>
            <a:ext cx="2514600" cy="838200"/>
          </a:xfrm>
          <a:prstGeom prst="roundRect">
            <a:avLst/>
          </a:prstGeom>
          <a:solidFill>
            <a:srgbClr val="00B0F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zh-TW" altLang="en-US" sz="2400" b="1" dirty="0" smtClean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行動</a:t>
            </a:r>
            <a:r>
              <a:rPr lang="zh-TW" altLang="en-US" sz="2400" b="1" dirty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閱讀</a:t>
            </a:r>
            <a:r>
              <a:rPr lang="zh-TW" altLang="en-US" sz="2400" b="1" dirty="0" smtClean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～</a:t>
            </a:r>
            <a:endParaRPr lang="en-US" altLang="zh-TW" sz="2400" b="1" dirty="0" smtClean="0">
              <a:solidFill>
                <a:schemeClr val="bg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zh-TW" altLang="en-US" sz="2400" b="1" dirty="0" smtClean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福</a:t>
            </a:r>
            <a:r>
              <a:rPr lang="zh-TW" altLang="en-US" sz="2400" b="1" dirty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爾摩沙</a:t>
            </a:r>
            <a:r>
              <a:rPr lang="zh-TW" altLang="en-US" sz="2400" b="1" dirty="0" smtClean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探險趣</a:t>
            </a:r>
            <a:endParaRPr kumimoji="0" lang="zh-TW" altLang="en-US" sz="24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圓角矩形 3"/>
          <p:cNvSpPr>
            <a:spLocks noChangeArrowheads="1"/>
          </p:cNvSpPr>
          <p:nvPr/>
        </p:nvSpPr>
        <p:spPr bwMode="auto">
          <a:xfrm>
            <a:off x="381000" y="3352800"/>
            <a:ext cx="5867400" cy="1066800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 algn="ctr">
            <a:noFill/>
            <a:round/>
            <a:headEnd/>
            <a:tailEnd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anchor="ctr" anchorCtr="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4000" b="1" dirty="0">
                <a:latin typeface="華康粗圓體" panose="020F0709000000000000" pitchFamily="49" charset="-120"/>
                <a:ea typeface="華康粗圓體" panose="020F0709000000000000" pitchFamily="49" charset="-120"/>
              </a:rPr>
              <a:t>2</a:t>
            </a:r>
            <a:r>
              <a:rPr lang="en-US" altLang="zh-TW" sz="4000" b="1" dirty="0" smtClean="0">
                <a:latin typeface="華康粗圓體" panose="020F0709000000000000" pitchFamily="49" charset="-120"/>
                <a:ea typeface="華康粗圓體" panose="020F0709000000000000" pitchFamily="49" charset="-120"/>
              </a:rPr>
              <a:t>.</a:t>
            </a:r>
            <a:r>
              <a:rPr lang="zh-TW" altLang="en-US" sz="4000" b="1" dirty="0" smtClean="0">
                <a:latin typeface="華康粗圓體" panose="020F0709000000000000" pitchFamily="49" charset="-120"/>
                <a:ea typeface="華康粗圓體" panose="020F0709000000000000" pitchFamily="49" charset="-120"/>
              </a:rPr>
              <a:t>與「馬」有關的傳說</a:t>
            </a:r>
            <a:endParaRPr lang="zh-TW" altLang="en-US" sz="4000" b="1" dirty="0">
              <a:latin typeface="華康粗圓體" panose="020F0709000000000000" pitchFamily="49" charset="-120"/>
              <a:ea typeface="華康粗圓體" panose="020F0709000000000000" pitchFamily="49" charset="-120"/>
            </a:endParaRPr>
          </a:p>
        </p:txBody>
      </p:sp>
      <p:sp>
        <p:nvSpPr>
          <p:cNvPr id="6" name="圓角矩形 3"/>
          <p:cNvSpPr>
            <a:spLocks noChangeArrowheads="1"/>
          </p:cNvSpPr>
          <p:nvPr/>
        </p:nvSpPr>
        <p:spPr bwMode="auto">
          <a:xfrm>
            <a:off x="358346" y="5029200"/>
            <a:ext cx="5867400" cy="1103870"/>
          </a:xfrm>
          <a:prstGeom prst="roundRect">
            <a:avLst>
              <a:gd name="adj" fmla="val 16667"/>
            </a:avLst>
          </a:prstGeom>
          <a:solidFill>
            <a:srgbClr val="FF7C80"/>
          </a:solidFill>
          <a:ln w="9525" algn="ctr">
            <a:noFill/>
            <a:round/>
            <a:headEnd/>
            <a:tailEnd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anchor="ctr" anchorCtr="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44500" indent="-444500"/>
            <a:r>
              <a:rPr lang="en-US" altLang="zh-TW" sz="4000" b="1" dirty="0" smtClean="0">
                <a:solidFill>
                  <a:schemeClr val="bg1"/>
                </a:solidFill>
                <a:latin typeface="華康粗圓體" panose="020F0709000000000000" pitchFamily="49" charset="-120"/>
                <a:ea typeface="華康粗圓體" panose="020F0709000000000000" pitchFamily="49" charset="-120"/>
              </a:rPr>
              <a:t>3.</a:t>
            </a:r>
            <a:r>
              <a:rPr lang="zh-TW" altLang="en-US" sz="4000" b="1" dirty="0" smtClean="0">
                <a:solidFill>
                  <a:schemeClr val="bg1"/>
                </a:solidFill>
                <a:latin typeface="華康粗圓體" panose="020F0709000000000000" pitchFamily="49" charset="-120"/>
                <a:ea typeface="華康粗圓體" panose="020F0709000000000000" pitchFamily="49" charset="-120"/>
              </a:rPr>
              <a:t>台灣交趾陶第一人</a:t>
            </a:r>
            <a:endParaRPr lang="zh-TW" altLang="en-US" sz="4000" b="1" dirty="0">
              <a:solidFill>
                <a:schemeClr val="bg1"/>
              </a:solidFill>
              <a:latin typeface="華康粗圓體" panose="020F0709000000000000" pitchFamily="49" charset="-120"/>
              <a:ea typeface="華康粗圓體" panose="020F0709000000000000" pitchFamily="49" charset="-120"/>
            </a:endParaRPr>
          </a:p>
        </p:txBody>
      </p:sp>
      <p:sp>
        <p:nvSpPr>
          <p:cNvPr id="4" name="文字方塊 3"/>
          <p:cNvSpPr txBox="1"/>
          <p:nvPr/>
        </p:nvSpPr>
        <p:spPr>
          <a:xfrm>
            <a:off x="7010400" y="1789670"/>
            <a:ext cx="1415772" cy="4343400"/>
          </a:xfrm>
          <a:prstGeom prst="rect">
            <a:avLst/>
          </a:prstGeom>
          <a:noFill/>
        </p:spPr>
        <p:txBody>
          <a:bodyPr vert="eaVert" wrap="square" rtlCol="0">
            <a:spAutoFit/>
            <a:scene3d>
              <a:camera prst="orthographicFront"/>
              <a:lightRig rig="threePt" dir="t"/>
            </a:scene3d>
            <a:sp3d extrusionH="57150">
              <a:bevelT w="38100" h="38100" prst="relaxedInset"/>
            </a:sp3d>
          </a:bodyPr>
          <a:lstStyle/>
          <a:p>
            <a:pPr algn="ctr"/>
            <a:r>
              <a:rPr lang="zh-TW" altLang="en-US" sz="8000" b="1" spc="50" dirty="0" smtClean="0">
                <a:ln w="9525" cmpd="sng">
                  <a:solidFill>
                    <a:srgbClr val="FFFF00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華康儷粗圓" panose="020F0709000000000000" pitchFamily="49" charset="-120"/>
                <a:ea typeface="華康儷粗圓" panose="020F0709000000000000" pitchFamily="49" charset="-120"/>
              </a:rPr>
              <a:t>葉 王</a:t>
            </a:r>
            <a:endParaRPr lang="zh-TW" altLang="en-US" sz="8000" b="1" spc="50" dirty="0">
              <a:ln w="9525" cmpd="sng">
                <a:solidFill>
                  <a:srgbClr val="FFFF00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  <a:latin typeface="華康儷粗圓" panose="020F0709000000000000" pitchFamily="49" charset="-120"/>
              <a:ea typeface="華康儷粗圓" panose="020F0709000000000000" pitchFamily="49" charset="-120"/>
            </a:endParaRPr>
          </a:p>
        </p:txBody>
      </p:sp>
      <p:sp>
        <p:nvSpPr>
          <p:cNvPr id="9" name="文字方塊 8"/>
          <p:cNvSpPr txBox="1"/>
          <p:nvPr/>
        </p:nvSpPr>
        <p:spPr>
          <a:xfrm>
            <a:off x="358346" y="228600"/>
            <a:ext cx="550905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lang="zh-TW" altLang="en-US" sz="5400" dirty="0" smtClean="0">
                <a:solidFill>
                  <a:schemeClr val="bg1">
                    <a:lumMod val="85000"/>
                  </a:schemeClr>
                </a:solidFill>
                <a:latin typeface="華康儷粗圓" panose="020F0709000000000000" pitchFamily="49" charset="-120"/>
                <a:ea typeface="華康儷粗圓" panose="020F0709000000000000" pitchFamily="49" charset="-120"/>
              </a:rPr>
              <a:t>台灣歷史攻城戰</a:t>
            </a:r>
            <a:endParaRPr lang="zh-TW" altLang="en-US" sz="5400" dirty="0">
              <a:solidFill>
                <a:schemeClr val="bg1">
                  <a:lumMod val="85000"/>
                </a:schemeClr>
              </a:solidFill>
              <a:latin typeface="華康儷粗圓" panose="020F0709000000000000" pitchFamily="49" charset="-120"/>
              <a:ea typeface="華康儷粗圓" panose="020F0709000000000000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0132109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4" grpId="0" animBg="1"/>
      <p:bldP spid="5" grpId="0" animBg="1"/>
      <p:bldP spid="6" grpId="0" animBg="1"/>
      <p:bldP spid="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圖片 7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68" r="11103"/>
          <a:stretch/>
        </p:blipFill>
        <p:spPr>
          <a:xfrm>
            <a:off x="1" y="0"/>
            <a:ext cx="9144000" cy="1334529"/>
          </a:xfrm>
          <a:prstGeom prst="roundRect">
            <a:avLst>
              <a:gd name="adj" fmla="val 3312"/>
            </a:avLst>
          </a:prstGeom>
          <a:ln w="57150"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</p:pic>
      <p:sp>
        <p:nvSpPr>
          <p:cNvPr id="3074" name="圓角矩形 3"/>
          <p:cNvSpPr>
            <a:spLocks noChangeArrowheads="1"/>
          </p:cNvSpPr>
          <p:nvPr/>
        </p:nvSpPr>
        <p:spPr bwMode="auto">
          <a:xfrm>
            <a:off x="381000" y="1752600"/>
            <a:ext cx="5867400" cy="1066800"/>
          </a:xfrm>
          <a:prstGeom prst="roundRect">
            <a:avLst>
              <a:gd name="adj" fmla="val 16667"/>
            </a:avLst>
          </a:prstGeom>
          <a:solidFill>
            <a:srgbClr val="00B050"/>
          </a:solidFill>
          <a:ln w="9525" algn="ctr">
            <a:noFill/>
            <a:round/>
            <a:headEnd/>
            <a:tailEnd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anchor="ctr" anchorCtr="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4000" b="1" dirty="0" smtClean="0">
                <a:solidFill>
                  <a:schemeClr val="bg1"/>
                </a:solidFill>
                <a:latin typeface="華康粗圓體" panose="020F0709000000000000" pitchFamily="49" charset="-120"/>
                <a:ea typeface="華康粗圓體" panose="020F0709000000000000" pitchFamily="49" charset="-120"/>
              </a:rPr>
              <a:t>1.</a:t>
            </a:r>
            <a:r>
              <a:rPr lang="zh-TW" altLang="en-US" sz="4000" b="1" dirty="0" smtClean="0">
                <a:solidFill>
                  <a:schemeClr val="bg1"/>
                </a:solidFill>
                <a:latin typeface="華康粗圓體" panose="020F0709000000000000" pitchFamily="49" charset="-120"/>
                <a:ea typeface="華康粗圓體" panose="020F0709000000000000" pitchFamily="49" charset="-120"/>
              </a:rPr>
              <a:t>傳教士</a:t>
            </a:r>
            <a:endParaRPr lang="zh-TW" altLang="en-US" sz="4000" b="1" dirty="0">
              <a:solidFill>
                <a:schemeClr val="bg1"/>
              </a:solidFill>
              <a:latin typeface="華康粗圓體" panose="020F0709000000000000" pitchFamily="49" charset="-120"/>
              <a:ea typeface="華康粗圓體" panose="020F0709000000000000" pitchFamily="49" charset="-120"/>
            </a:endParaRPr>
          </a:p>
        </p:txBody>
      </p:sp>
      <p:sp>
        <p:nvSpPr>
          <p:cNvPr id="3" name="圓角矩形 2"/>
          <p:cNvSpPr/>
          <p:nvPr/>
        </p:nvSpPr>
        <p:spPr bwMode="auto">
          <a:xfrm>
            <a:off x="6324600" y="228600"/>
            <a:ext cx="2514600" cy="838200"/>
          </a:xfrm>
          <a:prstGeom prst="roundRect">
            <a:avLst/>
          </a:prstGeom>
          <a:solidFill>
            <a:srgbClr val="00B0F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zh-TW" altLang="en-US" sz="2400" b="1" dirty="0" smtClean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行動</a:t>
            </a:r>
            <a:r>
              <a:rPr lang="zh-TW" altLang="en-US" sz="2400" b="1" dirty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閱讀</a:t>
            </a:r>
            <a:r>
              <a:rPr lang="zh-TW" altLang="en-US" sz="2400" b="1" dirty="0" smtClean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～</a:t>
            </a:r>
            <a:endParaRPr lang="en-US" altLang="zh-TW" sz="2400" b="1" dirty="0" smtClean="0">
              <a:solidFill>
                <a:schemeClr val="bg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zh-TW" altLang="en-US" sz="2400" b="1" dirty="0" smtClean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福</a:t>
            </a:r>
            <a:r>
              <a:rPr lang="zh-TW" altLang="en-US" sz="2400" b="1" dirty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爾摩沙</a:t>
            </a:r>
            <a:r>
              <a:rPr lang="zh-TW" altLang="en-US" sz="2400" b="1" dirty="0" smtClean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探險趣</a:t>
            </a:r>
            <a:endParaRPr kumimoji="0" lang="zh-TW" altLang="en-US" sz="24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圓角矩形 3"/>
          <p:cNvSpPr>
            <a:spLocks noChangeArrowheads="1"/>
          </p:cNvSpPr>
          <p:nvPr/>
        </p:nvSpPr>
        <p:spPr bwMode="auto">
          <a:xfrm>
            <a:off x="381000" y="3352800"/>
            <a:ext cx="5867400" cy="1066800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 algn="ctr">
            <a:noFill/>
            <a:round/>
            <a:headEnd/>
            <a:tailEnd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anchor="ctr" anchorCtr="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4000" b="1" dirty="0">
                <a:latin typeface="華康粗圓體" panose="020F0709000000000000" pitchFamily="49" charset="-120"/>
                <a:ea typeface="華康粗圓體" panose="020F0709000000000000" pitchFamily="49" charset="-120"/>
              </a:rPr>
              <a:t>2</a:t>
            </a:r>
            <a:r>
              <a:rPr lang="en-US" altLang="zh-TW" sz="4000" b="1" dirty="0" smtClean="0">
                <a:latin typeface="華康粗圓體" panose="020F0709000000000000" pitchFamily="49" charset="-120"/>
                <a:ea typeface="華康粗圓體" panose="020F0709000000000000" pitchFamily="49" charset="-120"/>
              </a:rPr>
              <a:t>.</a:t>
            </a:r>
            <a:r>
              <a:rPr lang="zh-TW" altLang="en-US" sz="4000" b="1" dirty="0" smtClean="0">
                <a:latin typeface="華康粗圓體" panose="020F0709000000000000" pitchFamily="49" charset="-120"/>
                <a:ea typeface="華康粗圓體" panose="020F0709000000000000" pitchFamily="49" charset="-120"/>
              </a:rPr>
              <a:t>牛津學堂</a:t>
            </a:r>
            <a:endParaRPr lang="zh-TW" altLang="en-US" sz="4000" b="1" dirty="0">
              <a:latin typeface="華康粗圓體" panose="020F0709000000000000" pitchFamily="49" charset="-120"/>
              <a:ea typeface="華康粗圓體" panose="020F0709000000000000" pitchFamily="49" charset="-120"/>
            </a:endParaRPr>
          </a:p>
        </p:txBody>
      </p:sp>
      <p:sp>
        <p:nvSpPr>
          <p:cNvPr id="6" name="圓角矩形 3"/>
          <p:cNvSpPr>
            <a:spLocks noChangeArrowheads="1"/>
          </p:cNvSpPr>
          <p:nvPr/>
        </p:nvSpPr>
        <p:spPr bwMode="auto">
          <a:xfrm>
            <a:off x="358346" y="5029200"/>
            <a:ext cx="5867400" cy="1066800"/>
          </a:xfrm>
          <a:prstGeom prst="roundRect">
            <a:avLst>
              <a:gd name="adj" fmla="val 16667"/>
            </a:avLst>
          </a:prstGeom>
          <a:solidFill>
            <a:srgbClr val="FF7C80"/>
          </a:solidFill>
          <a:ln w="9525" algn="ctr">
            <a:noFill/>
            <a:round/>
            <a:headEnd/>
            <a:tailEnd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anchor="ctr" anchorCtr="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4000" b="1" dirty="0" smtClean="0">
                <a:solidFill>
                  <a:schemeClr val="bg1"/>
                </a:solidFill>
                <a:latin typeface="華康粗圓體" panose="020F0709000000000000" pitchFamily="49" charset="-120"/>
                <a:ea typeface="華康粗圓體" panose="020F0709000000000000" pitchFamily="49" charset="-120"/>
              </a:rPr>
              <a:t>3.</a:t>
            </a:r>
            <a:r>
              <a:rPr lang="zh-TW" altLang="en-US" sz="4000" b="1" dirty="0" smtClean="0">
                <a:solidFill>
                  <a:schemeClr val="bg1"/>
                </a:solidFill>
                <a:latin typeface="華康粗圓體" panose="020F0709000000000000" pitchFamily="49" charset="-120"/>
                <a:ea typeface="華康粗圓體" panose="020F0709000000000000" pitchFamily="49" charset="-120"/>
              </a:rPr>
              <a:t>牧童與拔牙傳教</a:t>
            </a:r>
            <a:endParaRPr lang="zh-TW" altLang="en-US" sz="4000" b="1" dirty="0">
              <a:solidFill>
                <a:schemeClr val="bg1"/>
              </a:solidFill>
              <a:latin typeface="華康粗圓體" panose="020F0709000000000000" pitchFamily="49" charset="-120"/>
              <a:ea typeface="華康粗圓體" panose="020F0709000000000000" pitchFamily="49" charset="-120"/>
            </a:endParaRPr>
          </a:p>
        </p:txBody>
      </p:sp>
      <p:sp>
        <p:nvSpPr>
          <p:cNvPr id="4" name="文字方塊 3"/>
          <p:cNvSpPr txBox="1"/>
          <p:nvPr/>
        </p:nvSpPr>
        <p:spPr>
          <a:xfrm>
            <a:off x="7010400" y="1789670"/>
            <a:ext cx="1415772" cy="4343400"/>
          </a:xfrm>
          <a:prstGeom prst="rect">
            <a:avLst/>
          </a:prstGeom>
          <a:noFill/>
        </p:spPr>
        <p:txBody>
          <a:bodyPr vert="eaVert" wrap="square" rtlCol="0">
            <a:spAutoFit/>
            <a:scene3d>
              <a:camera prst="orthographicFront"/>
              <a:lightRig rig="threePt" dir="t"/>
            </a:scene3d>
            <a:sp3d extrusionH="57150">
              <a:bevelT w="38100" h="38100" prst="relaxedInset"/>
            </a:sp3d>
          </a:bodyPr>
          <a:lstStyle/>
          <a:p>
            <a:pPr algn="ctr"/>
            <a:r>
              <a:rPr lang="zh-TW" altLang="en-US" sz="8000" b="1" spc="50" dirty="0" smtClean="0">
                <a:ln w="9525" cmpd="sng">
                  <a:solidFill>
                    <a:srgbClr val="FFFF00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華康儷粗圓" panose="020F0709000000000000" pitchFamily="49" charset="-120"/>
                <a:ea typeface="華康儷粗圓" panose="020F0709000000000000" pitchFamily="49" charset="-120"/>
              </a:rPr>
              <a:t>馬 偕</a:t>
            </a:r>
            <a:endParaRPr lang="zh-TW" altLang="en-US" sz="8000" b="1" spc="50" dirty="0">
              <a:ln w="9525" cmpd="sng">
                <a:solidFill>
                  <a:srgbClr val="FFFF00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  <a:latin typeface="華康儷粗圓" panose="020F0709000000000000" pitchFamily="49" charset="-120"/>
              <a:ea typeface="華康儷粗圓" panose="020F0709000000000000" pitchFamily="49" charset="-120"/>
            </a:endParaRPr>
          </a:p>
        </p:txBody>
      </p:sp>
      <p:sp>
        <p:nvSpPr>
          <p:cNvPr id="9" name="文字方塊 8"/>
          <p:cNvSpPr txBox="1"/>
          <p:nvPr/>
        </p:nvSpPr>
        <p:spPr>
          <a:xfrm>
            <a:off x="358346" y="228600"/>
            <a:ext cx="550905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lang="zh-TW" altLang="en-US" sz="5400" dirty="0" smtClean="0">
                <a:solidFill>
                  <a:schemeClr val="bg1">
                    <a:lumMod val="85000"/>
                  </a:schemeClr>
                </a:solidFill>
                <a:latin typeface="華康儷粗圓" panose="020F0709000000000000" pitchFamily="49" charset="-120"/>
                <a:ea typeface="華康儷粗圓" panose="020F0709000000000000" pitchFamily="49" charset="-120"/>
              </a:rPr>
              <a:t>台灣歷史攻城戰</a:t>
            </a:r>
            <a:endParaRPr lang="zh-TW" altLang="en-US" sz="5400" dirty="0">
              <a:solidFill>
                <a:schemeClr val="bg1">
                  <a:lumMod val="85000"/>
                </a:schemeClr>
              </a:solidFill>
              <a:latin typeface="華康儷粗圓" panose="020F0709000000000000" pitchFamily="49" charset="-120"/>
              <a:ea typeface="華康儷粗圓" panose="020F0709000000000000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9881827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4" grpId="0" animBg="1"/>
      <p:bldP spid="5" grpId="0" animBg="1"/>
      <p:bldP spid="6" grpId="0" animBg="1"/>
      <p:bldP spid="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圖片 7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68" r="11103"/>
          <a:stretch/>
        </p:blipFill>
        <p:spPr>
          <a:xfrm>
            <a:off x="1" y="0"/>
            <a:ext cx="9144000" cy="1334529"/>
          </a:xfrm>
          <a:prstGeom prst="roundRect">
            <a:avLst>
              <a:gd name="adj" fmla="val 3312"/>
            </a:avLst>
          </a:prstGeom>
          <a:ln w="57150"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</p:pic>
      <p:sp>
        <p:nvSpPr>
          <p:cNvPr id="3074" name="圓角矩形 3"/>
          <p:cNvSpPr>
            <a:spLocks noChangeArrowheads="1"/>
          </p:cNvSpPr>
          <p:nvPr/>
        </p:nvSpPr>
        <p:spPr bwMode="auto">
          <a:xfrm>
            <a:off x="381000" y="1752600"/>
            <a:ext cx="5867400" cy="1066800"/>
          </a:xfrm>
          <a:prstGeom prst="roundRect">
            <a:avLst>
              <a:gd name="adj" fmla="val 16667"/>
            </a:avLst>
          </a:prstGeom>
          <a:solidFill>
            <a:srgbClr val="00B050"/>
          </a:solidFill>
          <a:ln w="9525" algn="ctr">
            <a:noFill/>
            <a:round/>
            <a:headEnd/>
            <a:tailEnd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anchor="ctr" anchorCtr="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4000" b="1" dirty="0" smtClean="0">
                <a:solidFill>
                  <a:schemeClr val="bg1"/>
                </a:solidFill>
                <a:latin typeface="華康粗圓體" panose="020F0709000000000000" pitchFamily="49" charset="-120"/>
                <a:ea typeface="華康粗圓體" panose="020F0709000000000000" pitchFamily="49" charset="-120"/>
              </a:rPr>
              <a:t>1.</a:t>
            </a:r>
            <a:r>
              <a:rPr lang="zh-TW" altLang="en-US" sz="4000" b="1" dirty="0" smtClean="0">
                <a:solidFill>
                  <a:schemeClr val="bg1"/>
                </a:solidFill>
                <a:latin typeface="華康粗圓體" panose="020F0709000000000000" pitchFamily="49" charset="-120"/>
                <a:ea typeface="華康粗圓體" panose="020F0709000000000000" pitchFamily="49" charset="-120"/>
              </a:rPr>
              <a:t>英法聯軍</a:t>
            </a:r>
            <a:endParaRPr lang="zh-TW" altLang="en-US" sz="4000" b="1" dirty="0">
              <a:solidFill>
                <a:schemeClr val="bg1"/>
              </a:solidFill>
              <a:latin typeface="華康粗圓體" panose="020F0709000000000000" pitchFamily="49" charset="-120"/>
              <a:ea typeface="華康粗圓體" panose="020F0709000000000000" pitchFamily="49" charset="-120"/>
            </a:endParaRPr>
          </a:p>
        </p:txBody>
      </p:sp>
      <p:sp>
        <p:nvSpPr>
          <p:cNvPr id="3" name="圓角矩形 2"/>
          <p:cNvSpPr/>
          <p:nvPr/>
        </p:nvSpPr>
        <p:spPr bwMode="auto">
          <a:xfrm>
            <a:off x="6324600" y="228600"/>
            <a:ext cx="2514600" cy="838200"/>
          </a:xfrm>
          <a:prstGeom prst="roundRect">
            <a:avLst/>
          </a:prstGeom>
          <a:solidFill>
            <a:srgbClr val="00B0F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zh-TW" altLang="en-US" sz="2400" b="1" dirty="0" smtClean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行動</a:t>
            </a:r>
            <a:r>
              <a:rPr lang="zh-TW" altLang="en-US" sz="2400" b="1" dirty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閱讀</a:t>
            </a:r>
            <a:r>
              <a:rPr lang="zh-TW" altLang="en-US" sz="2400" b="1" dirty="0" smtClean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～</a:t>
            </a:r>
            <a:endParaRPr lang="en-US" altLang="zh-TW" sz="2400" b="1" dirty="0" smtClean="0">
              <a:solidFill>
                <a:schemeClr val="bg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zh-TW" altLang="en-US" sz="2400" b="1" dirty="0" smtClean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福</a:t>
            </a:r>
            <a:r>
              <a:rPr lang="zh-TW" altLang="en-US" sz="2400" b="1" dirty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爾摩沙</a:t>
            </a:r>
            <a:r>
              <a:rPr lang="zh-TW" altLang="en-US" sz="2400" b="1" dirty="0" smtClean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探險趣</a:t>
            </a:r>
            <a:endParaRPr kumimoji="0" lang="zh-TW" altLang="en-US" sz="24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圓角矩形 3"/>
          <p:cNvSpPr>
            <a:spLocks noChangeArrowheads="1"/>
          </p:cNvSpPr>
          <p:nvPr/>
        </p:nvSpPr>
        <p:spPr bwMode="auto">
          <a:xfrm>
            <a:off x="381000" y="3352800"/>
            <a:ext cx="5867400" cy="1066800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 algn="ctr">
            <a:noFill/>
            <a:round/>
            <a:headEnd/>
            <a:tailEnd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anchor="ctr" anchorCtr="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4000" b="1" dirty="0">
                <a:latin typeface="華康粗圓體" panose="020F0709000000000000" pitchFamily="49" charset="-120"/>
                <a:ea typeface="華康粗圓體" panose="020F0709000000000000" pitchFamily="49" charset="-120"/>
              </a:rPr>
              <a:t>2</a:t>
            </a:r>
            <a:r>
              <a:rPr lang="en-US" altLang="zh-TW" sz="4000" b="1" dirty="0" smtClean="0">
                <a:latin typeface="華康粗圓體" panose="020F0709000000000000" pitchFamily="49" charset="-120"/>
                <a:ea typeface="華康粗圓體" panose="020F0709000000000000" pitchFamily="49" charset="-120"/>
              </a:rPr>
              <a:t>.</a:t>
            </a:r>
            <a:r>
              <a:rPr lang="zh-TW" altLang="en-US" sz="4000" b="1" dirty="0" smtClean="0">
                <a:latin typeface="華康粗圓體" panose="020F0709000000000000" pitchFamily="49" charset="-120"/>
                <a:ea typeface="華康粗圓體" panose="020F0709000000000000" pitchFamily="49" charset="-120"/>
              </a:rPr>
              <a:t>開港通商的港口</a:t>
            </a:r>
            <a:endParaRPr lang="zh-TW" altLang="en-US" sz="4000" b="1" dirty="0">
              <a:latin typeface="華康粗圓體" panose="020F0709000000000000" pitchFamily="49" charset="-120"/>
              <a:ea typeface="華康粗圓體" panose="020F0709000000000000" pitchFamily="49" charset="-120"/>
            </a:endParaRPr>
          </a:p>
        </p:txBody>
      </p:sp>
      <p:sp>
        <p:nvSpPr>
          <p:cNvPr id="6" name="圓角矩形 3"/>
          <p:cNvSpPr>
            <a:spLocks noChangeArrowheads="1"/>
          </p:cNvSpPr>
          <p:nvPr/>
        </p:nvSpPr>
        <p:spPr bwMode="auto">
          <a:xfrm>
            <a:off x="358346" y="5029200"/>
            <a:ext cx="5867400" cy="1066800"/>
          </a:xfrm>
          <a:prstGeom prst="roundRect">
            <a:avLst>
              <a:gd name="adj" fmla="val 16667"/>
            </a:avLst>
          </a:prstGeom>
          <a:solidFill>
            <a:srgbClr val="FF7C80"/>
          </a:solidFill>
          <a:ln w="9525" algn="ctr">
            <a:noFill/>
            <a:round/>
            <a:headEnd/>
            <a:tailEnd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anchor="ctr" anchorCtr="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4000" b="1" dirty="0" smtClean="0">
                <a:solidFill>
                  <a:schemeClr val="bg1"/>
                </a:solidFill>
                <a:latin typeface="華康粗圓體" panose="020F0709000000000000" pitchFamily="49" charset="-120"/>
                <a:ea typeface="華康粗圓體" panose="020F0709000000000000" pitchFamily="49" charset="-120"/>
              </a:rPr>
              <a:t>3.</a:t>
            </a:r>
            <a:r>
              <a:rPr lang="zh-TW" altLang="en-US" sz="4000" b="1" dirty="0" smtClean="0">
                <a:solidFill>
                  <a:schemeClr val="bg1"/>
                </a:solidFill>
                <a:latin typeface="華康粗圓體" panose="020F0709000000000000" pitchFamily="49" charset="-120"/>
                <a:ea typeface="華康粗圓體" panose="020F0709000000000000" pitchFamily="49" charset="-120"/>
              </a:rPr>
              <a:t>現在叫做「高雄」</a:t>
            </a:r>
            <a:endParaRPr lang="zh-TW" altLang="en-US" sz="4000" b="1" dirty="0">
              <a:solidFill>
                <a:schemeClr val="bg1"/>
              </a:solidFill>
              <a:latin typeface="華康粗圓體" panose="020F0709000000000000" pitchFamily="49" charset="-120"/>
              <a:ea typeface="華康粗圓體" panose="020F0709000000000000" pitchFamily="49" charset="-120"/>
            </a:endParaRPr>
          </a:p>
        </p:txBody>
      </p:sp>
      <p:sp>
        <p:nvSpPr>
          <p:cNvPr id="4" name="文字方塊 3"/>
          <p:cNvSpPr txBox="1"/>
          <p:nvPr/>
        </p:nvSpPr>
        <p:spPr>
          <a:xfrm>
            <a:off x="7010400" y="1789670"/>
            <a:ext cx="1415772" cy="4343400"/>
          </a:xfrm>
          <a:prstGeom prst="rect">
            <a:avLst/>
          </a:prstGeom>
          <a:noFill/>
        </p:spPr>
        <p:txBody>
          <a:bodyPr vert="eaVert" wrap="square" rtlCol="0">
            <a:spAutoFit/>
            <a:scene3d>
              <a:camera prst="orthographicFront"/>
              <a:lightRig rig="threePt" dir="t"/>
            </a:scene3d>
            <a:sp3d extrusionH="57150">
              <a:bevelT w="38100" h="38100" prst="relaxedInset"/>
            </a:sp3d>
          </a:bodyPr>
          <a:lstStyle/>
          <a:p>
            <a:pPr algn="ctr"/>
            <a:r>
              <a:rPr lang="zh-TW" altLang="en-US" sz="8000" b="1" spc="50" dirty="0" smtClean="0">
                <a:ln w="9525" cmpd="sng">
                  <a:solidFill>
                    <a:srgbClr val="FFFF00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華康儷粗圓" panose="020F0709000000000000" pitchFamily="49" charset="-120"/>
                <a:ea typeface="華康儷粗圓" panose="020F0709000000000000" pitchFamily="49" charset="-120"/>
              </a:rPr>
              <a:t>打 狗</a:t>
            </a:r>
            <a:endParaRPr lang="zh-TW" altLang="en-US" sz="8000" b="1" spc="50" dirty="0">
              <a:ln w="9525" cmpd="sng">
                <a:solidFill>
                  <a:srgbClr val="FFFF00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  <a:latin typeface="華康儷粗圓" panose="020F0709000000000000" pitchFamily="49" charset="-120"/>
              <a:ea typeface="華康儷粗圓" panose="020F0709000000000000" pitchFamily="49" charset="-120"/>
            </a:endParaRPr>
          </a:p>
        </p:txBody>
      </p:sp>
      <p:sp>
        <p:nvSpPr>
          <p:cNvPr id="9" name="文字方塊 8"/>
          <p:cNvSpPr txBox="1"/>
          <p:nvPr/>
        </p:nvSpPr>
        <p:spPr>
          <a:xfrm>
            <a:off x="358346" y="228600"/>
            <a:ext cx="550905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lang="zh-TW" altLang="en-US" sz="5400" dirty="0" smtClean="0">
                <a:solidFill>
                  <a:schemeClr val="bg1">
                    <a:lumMod val="85000"/>
                  </a:schemeClr>
                </a:solidFill>
                <a:latin typeface="華康儷粗圓" panose="020F0709000000000000" pitchFamily="49" charset="-120"/>
                <a:ea typeface="華康儷粗圓" panose="020F0709000000000000" pitchFamily="49" charset="-120"/>
              </a:rPr>
              <a:t>台灣歷史攻城戰</a:t>
            </a:r>
            <a:endParaRPr lang="zh-TW" altLang="en-US" sz="5400" dirty="0">
              <a:solidFill>
                <a:schemeClr val="bg1">
                  <a:lumMod val="85000"/>
                </a:schemeClr>
              </a:solidFill>
              <a:latin typeface="華康儷粗圓" panose="020F0709000000000000" pitchFamily="49" charset="-120"/>
              <a:ea typeface="華康儷粗圓" panose="020F0709000000000000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8017196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4" grpId="0" animBg="1"/>
      <p:bldP spid="5" grpId="0" animBg="1"/>
      <p:bldP spid="6" grpId="0" animBg="1"/>
      <p:bldP spid="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圖片 7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68" r="11103"/>
          <a:stretch/>
        </p:blipFill>
        <p:spPr>
          <a:xfrm>
            <a:off x="1" y="0"/>
            <a:ext cx="9144000" cy="1334529"/>
          </a:xfrm>
          <a:prstGeom prst="roundRect">
            <a:avLst>
              <a:gd name="adj" fmla="val 3312"/>
            </a:avLst>
          </a:prstGeom>
          <a:ln w="57150"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</p:pic>
      <p:sp>
        <p:nvSpPr>
          <p:cNvPr id="3074" name="圓角矩形 3"/>
          <p:cNvSpPr>
            <a:spLocks noChangeArrowheads="1"/>
          </p:cNvSpPr>
          <p:nvPr/>
        </p:nvSpPr>
        <p:spPr bwMode="auto">
          <a:xfrm>
            <a:off x="381000" y="1752600"/>
            <a:ext cx="6172200" cy="1066800"/>
          </a:xfrm>
          <a:prstGeom prst="roundRect">
            <a:avLst>
              <a:gd name="adj" fmla="val 16667"/>
            </a:avLst>
          </a:prstGeom>
          <a:solidFill>
            <a:srgbClr val="00B050"/>
          </a:solidFill>
          <a:ln w="9525" algn="ctr">
            <a:noFill/>
            <a:round/>
            <a:headEnd/>
            <a:tailEnd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anchor="ctr" anchorCtr="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4000" b="1" dirty="0" smtClean="0">
                <a:solidFill>
                  <a:schemeClr val="bg1"/>
                </a:solidFill>
                <a:latin typeface="華康粗圓體" panose="020F0709000000000000" pitchFamily="49" charset="-120"/>
                <a:ea typeface="華康粗圓體" panose="020F0709000000000000" pitchFamily="49" charset="-120"/>
              </a:rPr>
              <a:t>1.</a:t>
            </a:r>
            <a:r>
              <a:rPr lang="zh-TW" altLang="en-US" sz="4000" b="1" dirty="0" smtClean="0">
                <a:solidFill>
                  <a:schemeClr val="bg1"/>
                </a:solidFill>
                <a:latin typeface="華康粗圓體" panose="020F0709000000000000" pitchFamily="49" charset="-120"/>
                <a:ea typeface="華康粗圓體" panose="020F0709000000000000" pitchFamily="49" charset="-120"/>
              </a:rPr>
              <a:t>三貂角、二圍、烏石港</a:t>
            </a:r>
            <a:endParaRPr lang="zh-TW" altLang="en-US" sz="4000" b="1" dirty="0">
              <a:solidFill>
                <a:schemeClr val="bg1"/>
              </a:solidFill>
              <a:latin typeface="華康粗圓體" panose="020F0709000000000000" pitchFamily="49" charset="-120"/>
              <a:ea typeface="華康粗圓體" panose="020F0709000000000000" pitchFamily="49" charset="-120"/>
            </a:endParaRPr>
          </a:p>
        </p:txBody>
      </p:sp>
      <p:sp>
        <p:nvSpPr>
          <p:cNvPr id="3" name="圓角矩形 2"/>
          <p:cNvSpPr/>
          <p:nvPr/>
        </p:nvSpPr>
        <p:spPr bwMode="auto">
          <a:xfrm>
            <a:off x="6324600" y="228600"/>
            <a:ext cx="2514600" cy="838200"/>
          </a:xfrm>
          <a:prstGeom prst="roundRect">
            <a:avLst/>
          </a:prstGeom>
          <a:solidFill>
            <a:srgbClr val="00B0F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zh-TW" altLang="en-US" sz="2400" b="1" dirty="0" smtClean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行動</a:t>
            </a:r>
            <a:r>
              <a:rPr lang="zh-TW" altLang="en-US" sz="2400" b="1" dirty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閱讀</a:t>
            </a:r>
            <a:r>
              <a:rPr lang="zh-TW" altLang="en-US" sz="2400" b="1" dirty="0" smtClean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～</a:t>
            </a:r>
            <a:endParaRPr lang="en-US" altLang="zh-TW" sz="2400" b="1" dirty="0" smtClean="0">
              <a:solidFill>
                <a:schemeClr val="bg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zh-TW" altLang="en-US" sz="2400" b="1" dirty="0" smtClean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福</a:t>
            </a:r>
            <a:r>
              <a:rPr lang="zh-TW" altLang="en-US" sz="2400" b="1" dirty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爾摩沙</a:t>
            </a:r>
            <a:r>
              <a:rPr lang="zh-TW" altLang="en-US" sz="2400" b="1" dirty="0" smtClean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探險趣</a:t>
            </a:r>
            <a:endParaRPr kumimoji="0" lang="zh-TW" altLang="en-US" sz="24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圓角矩形 3"/>
          <p:cNvSpPr>
            <a:spLocks noChangeArrowheads="1"/>
          </p:cNvSpPr>
          <p:nvPr/>
        </p:nvSpPr>
        <p:spPr bwMode="auto">
          <a:xfrm>
            <a:off x="381000" y="3352800"/>
            <a:ext cx="6172200" cy="1066800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 algn="ctr">
            <a:noFill/>
            <a:round/>
            <a:headEnd/>
            <a:tailEnd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anchor="ctr" anchorCtr="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4000" b="1" dirty="0">
                <a:latin typeface="華康粗圓體" panose="020F0709000000000000" pitchFamily="49" charset="-120"/>
                <a:ea typeface="華康粗圓體" panose="020F0709000000000000" pitchFamily="49" charset="-120"/>
              </a:rPr>
              <a:t>2</a:t>
            </a:r>
            <a:r>
              <a:rPr lang="en-US" altLang="zh-TW" sz="4000" b="1" dirty="0" smtClean="0">
                <a:latin typeface="華康粗圓體" panose="020F0709000000000000" pitchFamily="49" charset="-120"/>
                <a:ea typeface="華康粗圓體" panose="020F0709000000000000" pitchFamily="49" charset="-120"/>
              </a:rPr>
              <a:t>.</a:t>
            </a:r>
            <a:r>
              <a:rPr lang="zh-TW" altLang="en-US" sz="4000" b="1" dirty="0" smtClean="0">
                <a:latin typeface="華康粗圓體" panose="020F0709000000000000" pitchFamily="49" charset="-120"/>
                <a:ea typeface="華康粗圓體" panose="020F0709000000000000" pitchFamily="49" charset="-120"/>
              </a:rPr>
              <a:t>天花、治病</a:t>
            </a:r>
            <a:endParaRPr lang="zh-TW" altLang="en-US" sz="4000" b="1" dirty="0">
              <a:latin typeface="華康粗圓體" panose="020F0709000000000000" pitchFamily="49" charset="-120"/>
              <a:ea typeface="華康粗圓體" panose="020F0709000000000000" pitchFamily="49" charset="-120"/>
            </a:endParaRPr>
          </a:p>
        </p:txBody>
      </p:sp>
      <p:sp>
        <p:nvSpPr>
          <p:cNvPr id="6" name="圓角矩形 3"/>
          <p:cNvSpPr>
            <a:spLocks noChangeArrowheads="1"/>
          </p:cNvSpPr>
          <p:nvPr/>
        </p:nvSpPr>
        <p:spPr bwMode="auto">
          <a:xfrm>
            <a:off x="358346" y="5029200"/>
            <a:ext cx="6194854" cy="1066800"/>
          </a:xfrm>
          <a:prstGeom prst="roundRect">
            <a:avLst>
              <a:gd name="adj" fmla="val 16667"/>
            </a:avLst>
          </a:prstGeom>
          <a:solidFill>
            <a:srgbClr val="FF7C80"/>
          </a:solidFill>
          <a:ln w="9525" algn="ctr">
            <a:noFill/>
            <a:round/>
            <a:headEnd/>
            <a:tailEnd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anchor="ctr" anchorCtr="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4000" b="1" dirty="0" smtClean="0">
                <a:solidFill>
                  <a:schemeClr val="bg1"/>
                </a:solidFill>
                <a:latin typeface="華康粗圓體" panose="020F0709000000000000" pitchFamily="49" charset="-120"/>
                <a:ea typeface="華康粗圓體" panose="020F0709000000000000" pitchFamily="49" charset="-120"/>
              </a:rPr>
              <a:t>3.</a:t>
            </a:r>
            <a:r>
              <a:rPr lang="zh-TW" altLang="en-US" sz="4000" b="1" dirty="0" smtClean="0">
                <a:solidFill>
                  <a:schemeClr val="bg1"/>
                </a:solidFill>
                <a:latin typeface="華康粗圓體" panose="020F0709000000000000" pitchFamily="49" charset="-120"/>
                <a:ea typeface="華康粗圓體" panose="020F0709000000000000" pitchFamily="49" charset="-120"/>
              </a:rPr>
              <a:t>開墾噶瑪蘭的第一人</a:t>
            </a:r>
            <a:endParaRPr lang="zh-TW" altLang="en-US" sz="4000" b="1" dirty="0">
              <a:solidFill>
                <a:schemeClr val="bg1"/>
              </a:solidFill>
              <a:latin typeface="華康粗圓體" panose="020F0709000000000000" pitchFamily="49" charset="-120"/>
              <a:ea typeface="華康粗圓體" panose="020F0709000000000000" pitchFamily="49" charset="-120"/>
            </a:endParaRPr>
          </a:p>
        </p:txBody>
      </p:sp>
      <p:sp>
        <p:nvSpPr>
          <p:cNvPr id="4" name="文字方塊 3"/>
          <p:cNvSpPr txBox="1"/>
          <p:nvPr/>
        </p:nvSpPr>
        <p:spPr>
          <a:xfrm>
            <a:off x="7010400" y="1789670"/>
            <a:ext cx="1415772" cy="4343400"/>
          </a:xfrm>
          <a:prstGeom prst="rect">
            <a:avLst/>
          </a:prstGeom>
          <a:noFill/>
        </p:spPr>
        <p:txBody>
          <a:bodyPr vert="eaVert" wrap="square" rtlCol="0">
            <a:spAutoFit/>
            <a:scene3d>
              <a:camera prst="orthographicFront"/>
              <a:lightRig rig="threePt" dir="t"/>
            </a:scene3d>
            <a:sp3d extrusionH="57150">
              <a:bevelT w="38100" h="38100" prst="relaxedInset"/>
            </a:sp3d>
          </a:bodyPr>
          <a:lstStyle/>
          <a:p>
            <a:pPr algn="ctr"/>
            <a:r>
              <a:rPr lang="zh-TW" altLang="en-US" sz="8000" b="1" spc="50" dirty="0" smtClean="0">
                <a:ln w="9525" cmpd="sng">
                  <a:solidFill>
                    <a:srgbClr val="FFFF00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華康儷粗圓" panose="020F0709000000000000" pitchFamily="49" charset="-120"/>
                <a:ea typeface="華康儷粗圓" panose="020F0709000000000000" pitchFamily="49" charset="-120"/>
              </a:rPr>
              <a:t>吳 沙</a:t>
            </a:r>
            <a:endParaRPr lang="zh-TW" altLang="en-US" sz="8000" b="1" spc="50" dirty="0">
              <a:ln w="9525" cmpd="sng">
                <a:solidFill>
                  <a:srgbClr val="FFFF00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  <a:latin typeface="華康儷粗圓" panose="020F0709000000000000" pitchFamily="49" charset="-120"/>
              <a:ea typeface="華康儷粗圓" panose="020F0709000000000000" pitchFamily="49" charset="-120"/>
            </a:endParaRPr>
          </a:p>
        </p:txBody>
      </p:sp>
      <p:sp>
        <p:nvSpPr>
          <p:cNvPr id="9" name="文字方塊 8"/>
          <p:cNvSpPr txBox="1"/>
          <p:nvPr/>
        </p:nvSpPr>
        <p:spPr>
          <a:xfrm>
            <a:off x="358346" y="228600"/>
            <a:ext cx="550905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lang="zh-TW" altLang="en-US" sz="5400" dirty="0" smtClean="0">
                <a:solidFill>
                  <a:schemeClr val="bg1">
                    <a:lumMod val="85000"/>
                  </a:schemeClr>
                </a:solidFill>
                <a:latin typeface="華康儷粗圓" panose="020F0709000000000000" pitchFamily="49" charset="-120"/>
                <a:ea typeface="華康儷粗圓" panose="020F0709000000000000" pitchFamily="49" charset="-120"/>
              </a:rPr>
              <a:t>台灣歷史攻城戰</a:t>
            </a:r>
            <a:endParaRPr lang="zh-TW" altLang="en-US" sz="5400" dirty="0">
              <a:solidFill>
                <a:schemeClr val="bg1">
                  <a:lumMod val="85000"/>
                </a:schemeClr>
              </a:solidFill>
              <a:latin typeface="華康儷粗圓" panose="020F0709000000000000" pitchFamily="49" charset="-120"/>
              <a:ea typeface="華康儷粗圓" panose="020F0709000000000000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7609664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4" grpId="0" animBg="1"/>
      <p:bldP spid="5" grpId="0" animBg="1"/>
      <p:bldP spid="6" grpId="0" animBg="1"/>
      <p:bldP spid="4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圖片 7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68" r="11103"/>
          <a:stretch/>
        </p:blipFill>
        <p:spPr>
          <a:xfrm>
            <a:off x="1" y="0"/>
            <a:ext cx="9144000" cy="1334529"/>
          </a:xfrm>
          <a:prstGeom prst="roundRect">
            <a:avLst>
              <a:gd name="adj" fmla="val 3312"/>
            </a:avLst>
          </a:prstGeom>
          <a:ln w="57150"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</p:pic>
      <p:sp>
        <p:nvSpPr>
          <p:cNvPr id="3074" name="圓角矩形 3"/>
          <p:cNvSpPr>
            <a:spLocks noChangeArrowheads="1"/>
          </p:cNvSpPr>
          <p:nvPr/>
        </p:nvSpPr>
        <p:spPr bwMode="auto">
          <a:xfrm>
            <a:off x="381000" y="1752600"/>
            <a:ext cx="5943600" cy="1066800"/>
          </a:xfrm>
          <a:prstGeom prst="roundRect">
            <a:avLst>
              <a:gd name="adj" fmla="val 16667"/>
            </a:avLst>
          </a:prstGeom>
          <a:solidFill>
            <a:srgbClr val="00B050"/>
          </a:solidFill>
          <a:ln w="9525" algn="ctr">
            <a:noFill/>
            <a:round/>
            <a:headEnd/>
            <a:tailEnd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anchor="ctr" anchorCtr="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4000" b="1" dirty="0" smtClean="0">
                <a:solidFill>
                  <a:schemeClr val="bg1"/>
                </a:solidFill>
                <a:latin typeface="華康粗圓體" panose="020F0709000000000000" pitchFamily="49" charset="-120"/>
                <a:ea typeface="華康粗圓體" panose="020F0709000000000000" pitchFamily="49" charset="-120"/>
              </a:rPr>
              <a:t>1.</a:t>
            </a:r>
            <a:r>
              <a:rPr lang="zh-TW" altLang="en-US" sz="4000" b="1" dirty="0" smtClean="0">
                <a:solidFill>
                  <a:schemeClr val="bg1"/>
                </a:solidFill>
                <a:latin typeface="華康粗圓體" panose="020F0709000000000000" pitchFamily="49" charset="-120"/>
                <a:ea typeface="華康粗圓體" panose="020F0709000000000000" pitchFamily="49" charset="-120"/>
              </a:rPr>
              <a:t>琉球漂民事件</a:t>
            </a:r>
            <a:endParaRPr lang="zh-TW" altLang="en-US" sz="4000" b="1" dirty="0">
              <a:solidFill>
                <a:schemeClr val="bg1"/>
              </a:solidFill>
              <a:latin typeface="華康粗圓體" panose="020F0709000000000000" pitchFamily="49" charset="-120"/>
              <a:ea typeface="華康粗圓體" panose="020F0709000000000000" pitchFamily="49" charset="-120"/>
            </a:endParaRPr>
          </a:p>
        </p:txBody>
      </p:sp>
      <p:sp>
        <p:nvSpPr>
          <p:cNvPr id="3" name="圓角矩形 2"/>
          <p:cNvSpPr/>
          <p:nvPr/>
        </p:nvSpPr>
        <p:spPr bwMode="auto">
          <a:xfrm>
            <a:off x="6324600" y="228600"/>
            <a:ext cx="2514600" cy="838200"/>
          </a:xfrm>
          <a:prstGeom prst="roundRect">
            <a:avLst/>
          </a:prstGeom>
          <a:solidFill>
            <a:srgbClr val="00B0F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zh-TW" altLang="en-US" sz="2400" b="1" dirty="0" smtClean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行動</a:t>
            </a:r>
            <a:r>
              <a:rPr lang="zh-TW" altLang="en-US" sz="2400" b="1" dirty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閱讀</a:t>
            </a:r>
            <a:r>
              <a:rPr lang="zh-TW" altLang="en-US" sz="2400" b="1" dirty="0" smtClean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～</a:t>
            </a:r>
            <a:endParaRPr lang="en-US" altLang="zh-TW" sz="2400" b="1" dirty="0" smtClean="0">
              <a:solidFill>
                <a:schemeClr val="bg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zh-TW" altLang="en-US" sz="2400" b="1" dirty="0" smtClean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福</a:t>
            </a:r>
            <a:r>
              <a:rPr lang="zh-TW" altLang="en-US" sz="2400" b="1" dirty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爾摩沙</a:t>
            </a:r>
            <a:r>
              <a:rPr lang="zh-TW" altLang="en-US" sz="2400" b="1" dirty="0" smtClean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探險趣</a:t>
            </a:r>
            <a:endParaRPr kumimoji="0" lang="zh-TW" altLang="en-US" sz="24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圓角矩形 3"/>
          <p:cNvSpPr>
            <a:spLocks noChangeArrowheads="1"/>
          </p:cNvSpPr>
          <p:nvPr/>
        </p:nvSpPr>
        <p:spPr bwMode="auto">
          <a:xfrm>
            <a:off x="381000" y="3352800"/>
            <a:ext cx="5943600" cy="1066800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 algn="ctr">
            <a:noFill/>
            <a:round/>
            <a:headEnd/>
            <a:tailEnd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anchor="ctr" anchorCtr="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4000" b="1" dirty="0">
                <a:latin typeface="華康粗圓體" panose="020F0709000000000000" pitchFamily="49" charset="-120"/>
                <a:ea typeface="華康粗圓體" panose="020F0709000000000000" pitchFamily="49" charset="-120"/>
              </a:rPr>
              <a:t>2</a:t>
            </a:r>
            <a:r>
              <a:rPr lang="en-US" altLang="zh-TW" sz="4000" b="1" dirty="0" smtClean="0">
                <a:latin typeface="華康粗圓體" panose="020F0709000000000000" pitchFamily="49" charset="-120"/>
                <a:ea typeface="華康粗圓體" panose="020F0709000000000000" pitchFamily="49" charset="-120"/>
              </a:rPr>
              <a:t>.</a:t>
            </a:r>
            <a:r>
              <a:rPr lang="zh-TW" altLang="en-US" sz="4000" b="1" dirty="0" smtClean="0">
                <a:latin typeface="華康粗圓體" panose="020F0709000000000000" pitchFamily="49" charset="-120"/>
                <a:ea typeface="華康粗圓體" panose="020F0709000000000000" pitchFamily="49" charset="-120"/>
              </a:rPr>
              <a:t>開山撫番</a:t>
            </a:r>
            <a:endParaRPr lang="zh-TW" altLang="en-US" sz="4000" b="1" dirty="0">
              <a:latin typeface="華康粗圓體" panose="020F0709000000000000" pitchFamily="49" charset="-120"/>
              <a:ea typeface="華康粗圓體" panose="020F0709000000000000" pitchFamily="49" charset="-120"/>
            </a:endParaRPr>
          </a:p>
        </p:txBody>
      </p:sp>
      <p:sp>
        <p:nvSpPr>
          <p:cNvPr id="6" name="圓角矩形 3"/>
          <p:cNvSpPr>
            <a:spLocks noChangeArrowheads="1"/>
          </p:cNvSpPr>
          <p:nvPr/>
        </p:nvSpPr>
        <p:spPr bwMode="auto">
          <a:xfrm>
            <a:off x="358346" y="5029200"/>
            <a:ext cx="5966254" cy="1066800"/>
          </a:xfrm>
          <a:prstGeom prst="roundRect">
            <a:avLst>
              <a:gd name="adj" fmla="val 16667"/>
            </a:avLst>
          </a:prstGeom>
          <a:solidFill>
            <a:srgbClr val="FF7C80"/>
          </a:solidFill>
          <a:ln w="9525" algn="ctr">
            <a:noFill/>
            <a:round/>
            <a:headEnd/>
            <a:tailEnd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anchor="ctr" anchorCtr="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4000" b="1" dirty="0" smtClean="0">
                <a:solidFill>
                  <a:schemeClr val="bg1"/>
                </a:solidFill>
                <a:latin typeface="華康粗圓體" panose="020F0709000000000000" pitchFamily="49" charset="-120"/>
                <a:ea typeface="華康粗圓體" panose="020F0709000000000000" pitchFamily="49" charset="-120"/>
              </a:rPr>
              <a:t>3.</a:t>
            </a:r>
            <a:r>
              <a:rPr lang="zh-TW" altLang="en-US" sz="4000" b="1" dirty="0" smtClean="0">
                <a:solidFill>
                  <a:schemeClr val="bg1"/>
                </a:solidFill>
                <a:latin typeface="華康粗圓體" panose="020F0709000000000000" pitchFamily="49" charset="-120"/>
                <a:ea typeface="華康粗圓體" panose="020F0709000000000000" pitchFamily="49" charset="-120"/>
              </a:rPr>
              <a:t>「億載金城」的建造者</a:t>
            </a:r>
            <a:endParaRPr lang="zh-TW" altLang="en-US" sz="4000" b="1" dirty="0">
              <a:solidFill>
                <a:schemeClr val="bg1"/>
              </a:solidFill>
              <a:latin typeface="華康粗圓體" panose="020F0709000000000000" pitchFamily="49" charset="-120"/>
              <a:ea typeface="華康粗圓體" panose="020F0709000000000000" pitchFamily="49" charset="-120"/>
            </a:endParaRPr>
          </a:p>
        </p:txBody>
      </p:sp>
      <p:sp>
        <p:nvSpPr>
          <p:cNvPr id="4" name="文字方塊 3"/>
          <p:cNvSpPr txBox="1"/>
          <p:nvPr/>
        </p:nvSpPr>
        <p:spPr>
          <a:xfrm>
            <a:off x="7010400" y="1789670"/>
            <a:ext cx="1415772" cy="4343400"/>
          </a:xfrm>
          <a:prstGeom prst="rect">
            <a:avLst/>
          </a:prstGeom>
          <a:noFill/>
        </p:spPr>
        <p:txBody>
          <a:bodyPr vert="eaVert" wrap="square" rtlCol="0">
            <a:spAutoFit/>
            <a:scene3d>
              <a:camera prst="orthographicFront"/>
              <a:lightRig rig="threePt" dir="t"/>
            </a:scene3d>
            <a:sp3d extrusionH="57150">
              <a:bevelT w="38100" h="38100" prst="relaxedInset"/>
            </a:sp3d>
          </a:bodyPr>
          <a:lstStyle/>
          <a:p>
            <a:pPr algn="ctr"/>
            <a:r>
              <a:rPr lang="zh-TW" altLang="en-US" sz="8000" b="1" spc="50" dirty="0" smtClean="0">
                <a:ln w="9525" cmpd="sng">
                  <a:solidFill>
                    <a:srgbClr val="FFFF00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華康儷粗圓" panose="020F0709000000000000" pitchFamily="49" charset="-120"/>
                <a:ea typeface="華康儷粗圓" panose="020F0709000000000000" pitchFamily="49" charset="-120"/>
              </a:rPr>
              <a:t>沈葆楨</a:t>
            </a:r>
            <a:endParaRPr lang="zh-TW" altLang="en-US" sz="8000" b="1" spc="50" dirty="0">
              <a:ln w="9525" cmpd="sng">
                <a:solidFill>
                  <a:srgbClr val="FFFF00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  <a:latin typeface="華康儷粗圓" panose="020F0709000000000000" pitchFamily="49" charset="-120"/>
              <a:ea typeface="華康儷粗圓" panose="020F0709000000000000" pitchFamily="49" charset="-120"/>
            </a:endParaRPr>
          </a:p>
        </p:txBody>
      </p:sp>
      <p:sp>
        <p:nvSpPr>
          <p:cNvPr id="9" name="文字方塊 8"/>
          <p:cNvSpPr txBox="1"/>
          <p:nvPr/>
        </p:nvSpPr>
        <p:spPr>
          <a:xfrm>
            <a:off x="358346" y="228600"/>
            <a:ext cx="550905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lang="zh-TW" altLang="en-US" sz="5400" dirty="0" smtClean="0">
                <a:solidFill>
                  <a:schemeClr val="bg1">
                    <a:lumMod val="85000"/>
                  </a:schemeClr>
                </a:solidFill>
                <a:latin typeface="華康儷粗圓" panose="020F0709000000000000" pitchFamily="49" charset="-120"/>
                <a:ea typeface="華康儷粗圓" panose="020F0709000000000000" pitchFamily="49" charset="-120"/>
              </a:rPr>
              <a:t>台灣歷史攻城戰</a:t>
            </a:r>
            <a:endParaRPr lang="zh-TW" altLang="en-US" sz="5400" dirty="0">
              <a:solidFill>
                <a:schemeClr val="bg1">
                  <a:lumMod val="85000"/>
                </a:schemeClr>
              </a:solidFill>
              <a:latin typeface="華康儷粗圓" panose="020F0709000000000000" pitchFamily="49" charset="-120"/>
              <a:ea typeface="華康儷粗圓" panose="020F0709000000000000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7239786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4" grpId="0" animBg="1"/>
      <p:bldP spid="5" grpId="0" animBg="1"/>
      <p:bldP spid="6" grpId="0" animBg="1"/>
      <p:bldP spid="4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圖片 7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68" r="11103"/>
          <a:stretch/>
        </p:blipFill>
        <p:spPr>
          <a:xfrm>
            <a:off x="1" y="0"/>
            <a:ext cx="9144000" cy="1334529"/>
          </a:xfrm>
          <a:prstGeom prst="roundRect">
            <a:avLst>
              <a:gd name="adj" fmla="val 3312"/>
            </a:avLst>
          </a:prstGeom>
          <a:ln w="57150"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</p:pic>
      <p:sp>
        <p:nvSpPr>
          <p:cNvPr id="3074" name="圓角矩形 3"/>
          <p:cNvSpPr>
            <a:spLocks noChangeArrowheads="1"/>
          </p:cNvSpPr>
          <p:nvPr/>
        </p:nvSpPr>
        <p:spPr bwMode="auto">
          <a:xfrm>
            <a:off x="381000" y="1752600"/>
            <a:ext cx="5867400" cy="1066800"/>
          </a:xfrm>
          <a:prstGeom prst="roundRect">
            <a:avLst>
              <a:gd name="adj" fmla="val 16667"/>
            </a:avLst>
          </a:prstGeom>
          <a:solidFill>
            <a:srgbClr val="00B050"/>
          </a:solidFill>
          <a:ln w="9525" algn="ctr">
            <a:noFill/>
            <a:round/>
            <a:headEnd/>
            <a:tailEnd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anchor="ctr" anchorCtr="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4000" b="1" dirty="0" smtClean="0">
                <a:solidFill>
                  <a:schemeClr val="bg1"/>
                </a:solidFill>
                <a:latin typeface="華康粗圓體" panose="020F0709000000000000" pitchFamily="49" charset="-120"/>
                <a:ea typeface="華康粗圓體" panose="020F0709000000000000" pitchFamily="49" charset="-120"/>
              </a:rPr>
              <a:t>1.</a:t>
            </a:r>
            <a:r>
              <a:rPr lang="zh-TW" altLang="en-US" sz="4000" b="1" dirty="0" smtClean="0">
                <a:solidFill>
                  <a:schemeClr val="bg1"/>
                </a:solidFill>
                <a:latin typeface="華康粗圓體" panose="020F0709000000000000" pitchFamily="49" charset="-120"/>
                <a:ea typeface="華康粗圓體" panose="020F0709000000000000" pitchFamily="49" charset="-120"/>
              </a:rPr>
              <a:t>科舉考試、籤詩</a:t>
            </a:r>
            <a:endParaRPr lang="zh-TW" altLang="en-US" sz="4000" b="1" dirty="0">
              <a:solidFill>
                <a:schemeClr val="bg1"/>
              </a:solidFill>
              <a:latin typeface="華康粗圓體" panose="020F0709000000000000" pitchFamily="49" charset="-120"/>
              <a:ea typeface="華康粗圓體" panose="020F0709000000000000" pitchFamily="49" charset="-120"/>
            </a:endParaRPr>
          </a:p>
        </p:txBody>
      </p:sp>
      <p:sp>
        <p:nvSpPr>
          <p:cNvPr id="3" name="圓角矩形 2"/>
          <p:cNvSpPr/>
          <p:nvPr/>
        </p:nvSpPr>
        <p:spPr bwMode="auto">
          <a:xfrm>
            <a:off x="6324600" y="228600"/>
            <a:ext cx="2514600" cy="838200"/>
          </a:xfrm>
          <a:prstGeom prst="roundRect">
            <a:avLst/>
          </a:prstGeom>
          <a:solidFill>
            <a:srgbClr val="00B0F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zh-TW" altLang="en-US" sz="2400" b="1" dirty="0" smtClean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行動</a:t>
            </a:r>
            <a:r>
              <a:rPr lang="zh-TW" altLang="en-US" sz="2400" b="1" dirty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閱讀</a:t>
            </a:r>
            <a:r>
              <a:rPr lang="zh-TW" altLang="en-US" sz="2400" b="1" dirty="0" smtClean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～</a:t>
            </a:r>
            <a:endParaRPr lang="en-US" altLang="zh-TW" sz="2400" b="1" dirty="0" smtClean="0">
              <a:solidFill>
                <a:schemeClr val="bg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zh-TW" altLang="en-US" sz="2400" b="1" dirty="0" smtClean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福</a:t>
            </a:r>
            <a:r>
              <a:rPr lang="zh-TW" altLang="en-US" sz="2400" b="1" dirty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爾摩沙</a:t>
            </a:r>
            <a:r>
              <a:rPr lang="zh-TW" altLang="en-US" sz="2400" b="1" dirty="0" smtClean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探險趣</a:t>
            </a:r>
            <a:endParaRPr kumimoji="0" lang="zh-TW" altLang="en-US" sz="24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圓角矩形 3"/>
          <p:cNvSpPr>
            <a:spLocks noChangeArrowheads="1"/>
          </p:cNvSpPr>
          <p:nvPr/>
        </p:nvSpPr>
        <p:spPr bwMode="auto">
          <a:xfrm>
            <a:off x="381000" y="3352800"/>
            <a:ext cx="5867400" cy="1066800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 algn="ctr">
            <a:noFill/>
            <a:round/>
            <a:headEnd/>
            <a:tailEnd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anchor="ctr" anchorCtr="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4000" b="1" dirty="0">
                <a:latin typeface="華康粗圓體" panose="020F0709000000000000" pitchFamily="49" charset="-120"/>
                <a:ea typeface="華康粗圓體" panose="020F0709000000000000" pitchFamily="49" charset="-120"/>
              </a:rPr>
              <a:t>2</a:t>
            </a:r>
            <a:r>
              <a:rPr lang="en-US" altLang="zh-TW" sz="4000" b="1" dirty="0" smtClean="0">
                <a:latin typeface="華康粗圓體" panose="020F0709000000000000" pitchFamily="49" charset="-120"/>
                <a:ea typeface="華康粗圓體" panose="020F0709000000000000" pitchFamily="49" charset="-120"/>
              </a:rPr>
              <a:t>.</a:t>
            </a:r>
            <a:r>
              <a:rPr lang="zh-TW" altLang="en-US" sz="4000" b="1" dirty="0" smtClean="0">
                <a:latin typeface="華康粗圓體" panose="020F0709000000000000" pitchFamily="49" charset="-120"/>
                <a:ea typeface="華康粗圓體" panose="020F0709000000000000" pitchFamily="49" charset="-120"/>
              </a:rPr>
              <a:t>竹塹、北郭園</a:t>
            </a:r>
            <a:endParaRPr lang="zh-TW" altLang="en-US" sz="4000" b="1" dirty="0">
              <a:latin typeface="華康粗圓體" panose="020F0709000000000000" pitchFamily="49" charset="-120"/>
              <a:ea typeface="華康粗圓體" panose="020F0709000000000000" pitchFamily="49" charset="-120"/>
            </a:endParaRPr>
          </a:p>
        </p:txBody>
      </p:sp>
      <p:sp>
        <p:nvSpPr>
          <p:cNvPr id="6" name="圓角矩形 3"/>
          <p:cNvSpPr>
            <a:spLocks noChangeArrowheads="1"/>
          </p:cNvSpPr>
          <p:nvPr/>
        </p:nvSpPr>
        <p:spPr bwMode="auto">
          <a:xfrm>
            <a:off x="358346" y="5029200"/>
            <a:ext cx="5867400" cy="1066800"/>
          </a:xfrm>
          <a:prstGeom prst="roundRect">
            <a:avLst>
              <a:gd name="adj" fmla="val 16667"/>
            </a:avLst>
          </a:prstGeom>
          <a:solidFill>
            <a:srgbClr val="FF7C80"/>
          </a:solidFill>
          <a:ln w="9525" algn="ctr">
            <a:noFill/>
            <a:round/>
            <a:headEnd/>
            <a:tailEnd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anchor="ctr" anchorCtr="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4000" b="1" dirty="0" smtClean="0">
                <a:solidFill>
                  <a:schemeClr val="bg1"/>
                </a:solidFill>
                <a:latin typeface="華康粗圓體" panose="020F0709000000000000" pitchFamily="49" charset="-120"/>
                <a:ea typeface="華康粗圓體" panose="020F0709000000000000" pitchFamily="49" charset="-120"/>
              </a:rPr>
              <a:t>3.</a:t>
            </a:r>
            <a:r>
              <a:rPr lang="zh-TW" altLang="en-US" sz="4000" b="1" dirty="0" smtClean="0">
                <a:solidFill>
                  <a:schemeClr val="bg1"/>
                </a:solidFill>
                <a:latin typeface="華康粗圓體" panose="020F0709000000000000" pitchFamily="49" charset="-120"/>
                <a:ea typeface="華康粗圓體" panose="020F0709000000000000" pitchFamily="49" charset="-120"/>
              </a:rPr>
              <a:t>有「開台進士」稱號</a:t>
            </a:r>
            <a:endParaRPr lang="zh-TW" altLang="en-US" sz="4000" b="1" dirty="0">
              <a:solidFill>
                <a:schemeClr val="bg1"/>
              </a:solidFill>
              <a:latin typeface="華康粗圓體" panose="020F0709000000000000" pitchFamily="49" charset="-120"/>
              <a:ea typeface="華康粗圓體" panose="020F0709000000000000" pitchFamily="49" charset="-120"/>
            </a:endParaRPr>
          </a:p>
        </p:txBody>
      </p:sp>
      <p:sp>
        <p:nvSpPr>
          <p:cNvPr id="4" name="文字方塊 3"/>
          <p:cNvSpPr txBox="1"/>
          <p:nvPr/>
        </p:nvSpPr>
        <p:spPr>
          <a:xfrm>
            <a:off x="7010400" y="1789670"/>
            <a:ext cx="1415772" cy="4343400"/>
          </a:xfrm>
          <a:prstGeom prst="rect">
            <a:avLst/>
          </a:prstGeom>
          <a:noFill/>
        </p:spPr>
        <p:txBody>
          <a:bodyPr vert="eaVert" wrap="square" rtlCol="0">
            <a:spAutoFit/>
            <a:scene3d>
              <a:camera prst="orthographicFront"/>
              <a:lightRig rig="threePt" dir="t"/>
            </a:scene3d>
            <a:sp3d extrusionH="57150">
              <a:bevelT w="38100" h="38100" prst="relaxedInset"/>
            </a:sp3d>
          </a:bodyPr>
          <a:lstStyle/>
          <a:p>
            <a:pPr algn="ctr"/>
            <a:r>
              <a:rPr lang="zh-TW" altLang="en-US" sz="8000" b="1" spc="50" dirty="0" smtClean="0">
                <a:ln w="9525" cmpd="sng">
                  <a:solidFill>
                    <a:srgbClr val="FFFF00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華康儷粗圓" panose="020F0709000000000000" pitchFamily="49" charset="-120"/>
                <a:ea typeface="華康儷粗圓" panose="020F0709000000000000" pitchFamily="49" charset="-120"/>
              </a:rPr>
              <a:t>鄭用錫</a:t>
            </a:r>
            <a:endParaRPr lang="zh-TW" altLang="en-US" sz="8000" b="1" spc="50" dirty="0">
              <a:ln w="9525" cmpd="sng">
                <a:solidFill>
                  <a:srgbClr val="FFFF00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  <a:latin typeface="華康儷粗圓" panose="020F0709000000000000" pitchFamily="49" charset="-120"/>
              <a:ea typeface="華康儷粗圓" panose="020F0709000000000000" pitchFamily="49" charset="-120"/>
            </a:endParaRPr>
          </a:p>
        </p:txBody>
      </p:sp>
      <p:sp>
        <p:nvSpPr>
          <p:cNvPr id="9" name="文字方塊 8"/>
          <p:cNvSpPr txBox="1"/>
          <p:nvPr/>
        </p:nvSpPr>
        <p:spPr>
          <a:xfrm>
            <a:off x="358346" y="228600"/>
            <a:ext cx="550905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lang="zh-TW" altLang="en-US" sz="5400" dirty="0" smtClean="0">
                <a:solidFill>
                  <a:schemeClr val="bg1">
                    <a:lumMod val="85000"/>
                  </a:schemeClr>
                </a:solidFill>
                <a:latin typeface="華康儷粗圓" panose="020F0709000000000000" pitchFamily="49" charset="-120"/>
                <a:ea typeface="華康儷粗圓" panose="020F0709000000000000" pitchFamily="49" charset="-120"/>
              </a:rPr>
              <a:t>台灣歷史攻城戰</a:t>
            </a:r>
            <a:endParaRPr lang="zh-TW" altLang="en-US" sz="5400" dirty="0">
              <a:solidFill>
                <a:schemeClr val="bg1">
                  <a:lumMod val="85000"/>
                </a:schemeClr>
              </a:solidFill>
              <a:latin typeface="華康儷粗圓" panose="020F0709000000000000" pitchFamily="49" charset="-120"/>
              <a:ea typeface="華康儷粗圓" panose="020F0709000000000000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2044843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4" grpId="0" animBg="1"/>
      <p:bldP spid="5" grpId="0" animBg="1"/>
      <p:bldP spid="6" grpId="0" animBg="1"/>
      <p:bldP spid="4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圖片 7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68" r="11103"/>
          <a:stretch/>
        </p:blipFill>
        <p:spPr>
          <a:xfrm>
            <a:off x="1" y="0"/>
            <a:ext cx="9144000" cy="1334529"/>
          </a:xfrm>
          <a:prstGeom prst="roundRect">
            <a:avLst>
              <a:gd name="adj" fmla="val 3312"/>
            </a:avLst>
          </a:prstGeom>
          <a:ln w="57150"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</p:pic>
      <p:sp>
        <p:nvSpPr>
          <p:cNvPr id="3074" name="圓角矩形 3"/>
          <p:cNvSpPr>
            <a:spLocks noChangeArrowheads="1"/>
          </p:cNvSpPr>
          <p:nvPr/>
        </p:nvSpPr>
        <p:spPr bwMode="auto">
          <a:xfrm>
            <a:off x="381000" y="1752600"/>
            <a:ext cx="5867400" cy="1066800"/>
          </a:xfrm>
          <a:prstGeom prst="roundRect">
            <a:avLst>
              <a:gd name="adj" fmla="val 16667"/>
            </a:avLst>
          </a:prstGeom>
          <a:solidFill>
            <a:srgbClr val="00B050"/>
          </a:solidFill>
          <a:ln w="9525" algn="ctr">
            <a:noFill/>
            <a:round/>
            <a:headEnd/>
            <a:tailEnd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anchor="ctr" anchorCtr="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4000" b="1" dirty="0" smtClean="0">
                <a:solidFill>
                  <a:schemeClr val="bg1"/>
                </a:solidFill>
                <a:latin typeface="華康粗圓體" panose="020F0709000000000000" pitchFamily="49" charset="-120"/>
                <a:ea typeface="華康粗圓體" panose="020F0709000000000000" pitchFamily="49" charset="-120"/>
              </a:rPr>
              <a:t>1.</a:t>
            </a:r>
            <a:r>
              <a:rPr lang="zh-TW" altLang="en-US" sz="4000" b="1" dirty="0" smtClean="0">
                <a:solidFill>
                  <a:schemeClr val="bg1"/>
                </a:solidFill>
                <a:latin typeface="華康粗圓體" panose="020F0709000000000000" pitchFamily="49" charset="-120"/>
                <a:ea typeface="華康粗圓體" panose="020F0709000000000000" pitchFamily="49" charset="-120"/>
              </a:rPr>
              <a:t>李春生</a:t>
            </a:r>
            <a:endParaRPr lang="zh-TW" altLang="en-US" sz="4000" b="1" dirty="0">
              <a:solidFill>
                <a:schemeClr val="bg1"/>
              </a:solidFill>
              <a:latin typeface="華康粗圓體" panose="020F0709000000000000" pitchFamily="49" charset="-120"/>
              <a:ea typeface="華康粗圓體" panose="020F0709000000000000" pitchFamily="49" charset="-120"/>
            </a:endParaRPr>
          </a:p>
        </p:txBody>
      </p:sp>
      <p:sp>
        <p:nvSpPr>
          <p:cNvPr id="3" name="圓角矩形 2"/>
          <p:cNvSpPr/>
          <p:nvPr/>
        </p:nvSpPr>
        <p:spPr bwMode="auto">
          <a:xfrm>
            <a:off x="6324600" y="228600"/>
            <a:ext cx="2514600" cy="838200"/>
          </a:xfrm>
          <a:prstGeom prst="roundRect">
            <a:avLst/>
          </a:prstGeom>
          <a:solidFill>
            <a:srgbClr val="00B0F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zh-TW" altLang="en-US" sz="2400" b="1" dirty="0" smtClean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行動</a:t>
            </a:r>
            <a:r>
              <a:rPr lang="zh-TW" altLang="en-US" sz="2400" b="1" dirty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閱讀</a:t>
            </a:r>
            <a:r>
              <a:rPr lang="zh-TW" altLang="en-US" sz="2400" b="1" dirty="0" smtClean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～</a:t>
            </a:r>
            <a:endParaRPr lang="en-US" altLang="zh-TW" sz="2400" b="1" dirty="0" smtClean="0">
              <a:solidFill>
                <a:schemeClr val="bg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zh-TW" altLang="en-US" sz="2400" b="1" dirty="0" smtClean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福</a:t>
            </a:r>
            <a:r>
              <a:rPr lang="zh-TW" altLang="en-US" sz="2400" b="1" dirty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爾摩沙</a:t>
            </a:r>
            <a:r>
              <a:rPr lang="zh-TW" altLang="en-US" sz="2400" b="1" dirty="0" smtClean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探險趣</a:t>
            </a:r>
            <a:endParaRPr kumimoji="0" lang="zh-TW" altLang="en-US" sz="24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圓角矩形 3"/>
          <p:cNvSpPr>
            <a:spLocks noChangeArrowheads="1"/>
          </p:cNvSpPr>
          <p:nvPr/>
        </p:nvSpPr>
        <p:spPr bwMode="auto">
          <a:xfrm>
            <a:off x="381000" y="3352800"/>
            <a:ext cx="5867400" cy="1066800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 algn="ctr">
            <a:noFill/>
            <a:round/>
            <a:headEnd/>
            <a:tailEnd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anchor="ctr" anchorCtr="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4000" b="1" dirty="0">
                <a:latin typeface="華康粗圓體" panose="020F0709000000000000" pitchFamily="49" charset="-120"/>
                <a:ea typeface="華康粗圓體" panose="020F0709000000000000" pitchFamily="49" charset="-120"/>
              </a:rPr>
              <a:t>2</a:t>
            </a:r>
            <a:r>
              <a:rPr lang="en-US" altLang="zh-TW" sz="4000" b="1" dirty="0" smtClean="0">
                <a:latin typeface="華康粗圓體" panose="020F0709000000000000" pitchFamily="49" charset="-120"/>
                <a:ea typeface="華康粗圓體" panose="020F0709000000000000" pitchFamily="49" charset="-120"/>
              </a:rPr>
              <a:t>.</a:t>
            </a:r>
            <a:r>
              <a:rPr lang="zh-TW" altLang="en-US" sz="4000" b="1" dirty="0" smtClean="0">
                <a:latin typeface="華康粗圓體" panose="020F0709000000000000" pitchFamily="49" charset="-120"/>
                <a:ea typeface="華康粗圓體" panose="020F0709000000000000" pitchFamily="49" charset="-120"/>
              </a:rPr>
              <a:t>陶德</a:t>
            </a:r>
            <a:endParaRPr lang="zh-TW" altLang="en-US" sz="4000" b="1" dirty="0">
              <a:latin typeface="華康粗圓體" panose="020F0709000000000000" pitchFamily="49" charset="-120"/>
              <a:ea typeface="華康粗圓體" panose="020F0709000000000000" pitchFamily="49" charset="-120"/>
            </a:endParaRPr>
          </a:p>
        </p:txBody>
      </p:sp>
      <p:sp>
        <p:nvSpPr>
          <p:cNvPr id="6" name="圓角矩形 3"/>
          <p:cNvSpPr>
            <a:spLocks noChangeArrowheads="1"/>
          </p:cNvSpPr>
          <p:nvPr/>
        </p:nvSpPr>
        <p:spPr bwMode="auto">
          <a:xfrm>
            <a:off x="358346" y="5029200"/>
            <a:ext cx="5867400" cy="1447800"/>
          </a:xfrm>
          <a:prstGeom prst="roundRect">
            <a:avLst>
              <a:gd name="adj" fmla="val 16667"/>
            </a:avLst>
          </a:prstGeom>
          <a:solidFill>
            <a:srgbClr val="FF7C80"/>
          </a:solidFill>
          <a:ln w="9525" algn="ctr">
            <a:noFill/>
            <a:round/>
            <a:headEnd/>
            <a:tailEnd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anchor="ctr" anchorCtr="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44500" indent="-444500"/>
            <a:r>
              <a:rPr lang="en-US" altLang="zh-TW" sz="4000" b="1" dirty="0" smtClean="0">
                <a:solidFill>
                  <a:schemeClr val="bg1"/>
                </a:solidFill>
                <a:latin typeface="華康粗圓體" panose="020F0709000000000000" pitchFamily="49" charset="-120"/>
                <a:ea typeface="華康粗圓體" panose="020F0709000000000000" pitchFamily="49" charset="-120"/>
              </a:rPr>
              <a:t>3.</a:t>
            </a:r>
            <a:r>
              <a:rPr lang="zh-TW" altLang="en-US" sz="4000" b="1" dirty="0" smtClean="0">
                <a:solidFill>
                  <a:schemeClr val="bg1"/>
                </a:solidFill>
                <a:latin typeface="華康粗圓體" panose="020F0709000000000000" pitchFamily="49" charset="-120"/>
                <a:ea typeface="華康粗圓體" panose="020F0709000000000000" pitchFamily="49" charset="-120"/>
              </a:rPr>
              <a:t>清代台灣出口的三寶之一</a:t>
            </a:r>
            <a:endParaRPr lang="zh-TW" altLang="en-US" sz="4000" b="1" dirty="0">
              <a:solidFill>
                <a:schemeClr val="bg1"/>
              </a:solidFill>
              <a:latin typeface="華康粗圓體" panose="020F0709000000000000" pitchFamily="49" charset="-120"/>
              <a:ea typeface="華康粗圓體" panose="020F0709000000000000" pitchFamily="49" charset="-120"/>
            </a:endParaRPr>
          </a:p>
        </p:txBody>
      </p:sp>
      <p:sp>
        <p:nvSpPr>
          <p:cNvPr id="4" name="文字方塊 3"/>
          <p:cNvSpPr txBox="1"/>
          <p:nvPr/>
        </p:nvSpPr>
        <p:spPr>
          <a:xfrm>
            <a:off x="7010400" y="1789670"/>
            <a:ext cx="1415772" cy="4343400"/>
          </a:xfrm>
          <a:prstGeom prst="rect">
            <a:avLst/>
          </a:prstGeom>
          <a:noFill/>
        </p:spPr>
        <p:txBody>
          <a:bodyPr vert="eaVert" wrap="square" rtlCol="0">
            <a:spAutoFit/>
            <a:scene3d>
              <a:camera prst="orthographicFront"/>
              <a:lightRig rig="threePt" dir="t"/>
            </a:scene3d>
            <a:sp3d extrusionH="57150">
              <a:bevelT w="38100" h="38100" prst="relaxedInset"/>
            </a:sp3d>
          </a:bodyPr>
          <a:lstStyle/>
          <a:p>
            <a:pPr algn="ctr"/>
            <a:r>
              <a:rPr lang="zh-TW" altLang="en-US" sz="8000" b="1" spc="50" dirty="0" smtClean="0">
                <a:ln w="9525" cmpd="sng">
                  <a:solidFill>
                    <a:srgbClr val="FFFF00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華康儷粗圓" panose="020F0709000000000000" pitchFamily="49" charset="-120"/>
                <a:ea typeface="華康儷粗圓" panose="020F0709000000000000" pitchFamily="49" charset="-120"/>
              </a:rPr>
              <a:t>茶 葉</a:t>
            </a:r>
            <a:endParaRPr lang="zh-TW" altLang="en-US" sz="8000" b="1" spc="50" dirty="0">
              <a:ln w="9525" cmpd="sng">
                <a:solidFill>
                  <a:srgbClr val="FFFF00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  <a:latin typeface="華康儷粗圓" panose="020F0709000000000000" pitchFamily="49" charset="-120"/>
              <a:ea typeface="華康儷粗圓" panose="020F0709000000000000" pitchFamily="49" charset="-120"/>
            </a:endParaRPr>
          </a:p>
        </p:txBody>
      </p:sp>
      <p:sp>
        <p:nvSpPr>
          <p:cNvPr id="9" name="文字方塊 8"/>
          <p:cNvSpPr txBox="1"/>
          <p:nvPr/>
        </p:nvSpPr>
        <p:spPr>
          <a:xfrm>
            <a:off x="358346" y="228600"/>
            <a:ext cx="550905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lang="zh-TW" altLang="en-US" sz="5400" dirty="0" smtClean="0">
                <a:solidFill>
                  <a:schemeClr val="bg1">
                    <a:lumMod val="85000"/>
                  </a:schemeClr>
                </a:solidFill>
                <a:latin typeface="華康儷粗圓" panose="020F0709000000000000" pitchFamily="49" charset="-120"/>
                <a:ea typeface="華康儷粗圓" panose="020F0709000000000000" pitchFamily="49" charset="-120"/>
              </a:rPr>
              <a:t>台灣歷史攻城戰</a:t>
            </a:r>
            <a:endParaRPr lang="zh-TW" altLang="en-US" sz="5400" dirty="0">
              <a:solidFill>
                <a:schemeClr val="bg1">
                  <a:lumMod val="85000"/>
                </a:schemeClr>
              </a:solidFill>
              <a:latin typeface="華康儷粗圓" panose="020F0709000000000000" pitchFamily="49" charset="-120"/>
              <a:ea typeface="華康儷粗圓" panose="020F0709000000000000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5141640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87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2733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996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996" tmFilter="0, 0; 0.125,0.2665; 0.25,0.4; 0.375,0.465; 0.5,0.5;  0.625,0.535; 0.75,0.6; 0.875,0.7335; 1,1">
                                          <p:stCondLst>
                                            <p:cond delay="99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498" tmFilter="0, 0; 0.125,0.2665; 0.25,0.4; 0.375,0.465; 0.5,0.5;  0.625,0.535; 0.75,0.6; 0.875,0.7335; 1,1">
                                          <p:stCondLst>
                                            <p:cond delay="198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46" tmFilter="0, 0; 0.125,0.2665; 0.25,0.4; 0.375,0.465; 0.5,0.5;  0.625,0.535; 0.75,0.6; 0.875,0.7335; 1,1">
                                          <p:stCondLst>
                                            <p:cond delay="248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5" dur="39">
                                          <p:stCondLst>
                                            <p:cond delay="97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6" dur="249" decel="50000">
                                          <p:stCondLst>
                                            <p:cond delay="101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39">
                                          <p:stCondLst>
                                            <p:cond delay="19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8" dur="249" decel="50000">
                                          <p:stCondLst>
                                            <p:cond delay="2007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39">
                                          <p:stCondLst>
                                            <p:cond delay="2463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0" dur="249" decel="50000">
                                          <p:stCondLst>
                                            <p:cond delay="250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39">
                                          <p:stCondLst>
                                            <p:cond delay="27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2" dur="249" decel="50000">
                                          <p:stCondLst>
                                            <p:cond delay="2751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4" grpId="0" animBg="1"/>
      <p:bldP spid="5" grpId="0" animBg="1"/>
      <p:bldP spid="6" grpId="0" animBg="1"/>
      <p:bldP spid="4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圖片 7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68" r="11103"/>
          <a:stretch/>
        </p:blipFill>
        <p:spPr>
          <a:xfrm>
            <a:off x="1" y="0"/>
            <a:ext cx="9144000" cy="1334529"/>
          </a:xfrm>
          <a:prstGeom prst="roundRect">
            <a:avLst>
              <a:gd name="adj" fmla="val 3312"/>
            </a:avLst>
          </a:prstGeom>
          <a:ln w="57150"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</p:pic>
      <p:sp>
        <p:nvSpPr>
          <p:cNvPr id="3074" name="圓角矩形 3"/>
          <p:cNvSpPr>
            <a:spLocks noChangeArrowheads="1"/>
          </p:cNvSpPr>
          <p:nvPr/>
        </p:nvSpPr>
        <p:spPr bwMode="auto">
          <a:xfrm>
            <a:off x="381000" y="1752600"/>
            <a:ext cx="5867400" cy="1066800"/>
          </a:xfrm>
          <a:prstGeom prst="roundRect">
            <a:avLst>
              <a:gd name="adj" fmla="val 16667"/>
            </a:avLst>
          </a:prstGeom>
          <a:solidFill>
            <a:srgbClr val="00B050"/>
          </a:solidFill>
          <a:ln w="9525" algn="ctr">
            <a:noFill/>
            <a:round/>
            <a:headEnd/>
            <a:tailEnd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anchor="ctr" anchorCtr="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4000" b="1" dirty="0" smtClean="0">
                <a:solidFill>
                  <a:schemeClr val="bg1"/>
                </a:solidFill>
                <a:latin typeface="華康粗圓體" panose="020F0709000000000000" pitchFamily="49" charset="-120"/>
                <a:ea typeface="華康粗圓體" panose="020F0709000000000000" pitchFamily="49" charset="-120"/>
              </a:rPr>
              <a:t>1.</a:t>
            </a:r>
            <a:r>
              <a:rPr lang="zh-TW" altLang="zh-TW" sz="4000" b="1" dirty="0" smtClean="0">
                <a:solidFill>
                  <a:schemeClr val="bg1"/>
                </a:solidFill>
                <a:latin typeface="華康粗圓體" panose="020F0709000000000000" pitchFamily="49" charset="-120"/>
                <a:ea typeface="華康粗圓體" panose="020F0709000000000000" pitchFamily="49" charset="-120"/>
              </a:rPr>
              <a:t>俗諺</a:t>
            </a:r>
            <a:r>
              <a:rPr lang="zh-TW" altLang="zh-TW" sz="4000" b="1" dirty="0">
                <a:solidFill>
                  <a:schemeClr val="bg1"/>
                </a:solidFill>
                <a:latin typeface="華康粗圓體" panose="020F0709000000000000" pitchFamily="49" charset="-120"/>
                <a:ea typeface="華康粗圓體" panose="020F0709000000000000" pitchFamily="49" charset="-120"/>
              </a:rPr>
              <a:t>、貿易組織</a:t>
            </a:r>
            <a:r>
              <a:rPr lang="zh-TW" altLang="zh-TW" sz="4000" b="1" dirty="0" smtClean="0">
                <a:solidFill>
                  <a:schemeClr val="bg1"/>
                </a:solidFill>
                <a:latin typeface="華康粗圓體" panose="020F0709000000000000" pitchFamily="49" charset="-120"/>
                <a:ea typeface="華康粗圓體" panose="020F0709000000000000" pitchFamily="49" charset="-120"/>
              </a:rPr>
              <a:t>興盛</a:t>
            </a:r>
            <a:endParaRPr lang="zh-TW" altLang="en-US" sz="4000" b="1" dirty="0">
              <a:solidFill>
                <a:schemeClr val="bg1"/>
              </a:solidFill>
              <a:latin typeface="華康粗圓體" panose="020F0709000000000000" pitchFamily="49" charset="-120"/>
              <a:ea typeface="華康粗圓體" panose="020F0709000000000000" pitchFamily="49" charset="-120"/>
            </a:endParaRPr>
          </a:p>
        </p:txBody>
      </p:sp>
      <p:sp>
        <p:nvSpPr>
          <p:cNvPr id="3" name="圓角矩形 2"/>
          <p:cNvSpPr/>
          <p:nvPr/>
        </p:nvSpPr>
        <p:spPr bwMode="auto">
          <a:xfrm>
            <a:off x="6324600" y="228600"/>
            <a:ext cx="2514600" cy="838200"/>
          </a:xfrm>
          <a:prstGeom prst="roundRect">
            <a:avLst/>
          </a:prstGeom>
          <a:solidFill>
            <a:srgbClr val="00B0F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zh-TW" altLang="en-US" sz="2400" b="1" dirty="0" smtClean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行動</a:t>
            </a:r>
            <a:r>
              <a:rPr lang="zh-TW" altLang="en-US" sz="2400" b="1" dirty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閱讀</a:t>
            </a:r>
            <a:r>
              <a:rPr lang="zh-TW" altLang="en-US" sz="2400" b="1" dirty="0" smtClean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～</a:t>
            </a:r>
            <a:endParaRPr lang="en-US" altLang="zh-TW" sz="2400" b="1" dirty="0" smtClean="0">
              <a:solidFill>
                <a:schemeClr val="bg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zh-TW" altLang="en-US" sz="2400" b="1" dirty="0" smtClean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福</a:t>
            </a:r>
            <a:r>
              <a:rPr lang="zh-TW" altLang="en-US" sz="2400" b="1" dirty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爾摩沙</a:t>
            </a:r>
            <a:r>
              <a:rPr lang="zh-TW" altLang="en-US" sz="2400" b="1" dirty="0" smtClean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探險趣</a:t>
            </a:r>
            <a:endParaRPr kumimoji="0" lang="zh-TW" altLang="en-US" sz="24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圓角矩形 3"/>
          <p:cNvSpPr>
            <a:spLocks noChangeArrowheads="1"/>
          </p:cNvSpPr>
          <p:nvPr/>
        </p:nvSpPr>
        <p:spPr bwMode="auto">
          <a:xfrm>
            <a:off x="381000" y="3352800"/>
            <a:ext cx="5867400" cy="1066800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 algn="ctr">
            <a:noFill/>
            <a:round/>
            <a:headEnd/>
            <a:tailEnd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anchor="ctr" anchorCtr="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4000" b="1" dirty="0">
                <a:latin typeface="華康粗圓體" panose="020F0709000000000000" pitchFamily="49" charset="-120"/>
                <a:ea typeface="華康粗圓體" panose="020F0709000000000000" pitchFamily="49" charset="-120"/>
              </a:rPr>
              <a:t>2</a:t>
            </a:r>
            <a:r>
              <a:rPr lang="en-US" altLang="zh-TW" sz="4000" b="1" dirty="0" smtClean="0">
                <a:latin typeface="華康粗圓體" panose="020F0709000000000000" pitchFamily="49" charset="-120"/>
                <a:ea typeface="華康粗圓體" panose="020F0709000000000000" pitchFamily="49" charset="-120"/>
              </a:rPr>
              <a:t>.</a:t>
            </a:r>
            <a:r>
              <a:rPr lang="zh-TW" altLang="en-US" sz="4000" b="1" dirty="0" smtClean="0">
                <a:latin typeface="華康粗圓體" panose="020F0709000000000000" pitchFamily="49" charset="-120"/>
                <a:ea typeface="華康粗圓體" panose="020F0709000000000000" pitchFamily="49" charset="-120"/>
              </a:rPr>
              <a:t>南郊、北郊、糖郊</a:t>
            </a:r>
            <a:endParaRPr lang="zh-TW" altLang="en-US" sz="4000" b="1" dirty="0">
              <a:latin typeface="華康粗圓體" panose="020F0709000000000000" pitchFamily="49" charset="-120"/>
              <a:ea typeface="華康粗圓體" panose="020F0709000000000000" pitchFamily="49" charset="-120"/>
            </a:endParaRPr>
          </a:p>
        </p:txBody>
      </p:sp>
      <p:sp>
        <p:nvSpPr>
          <p:cNvPr id="6" name="圓角矩形 3"/>
          <p:cNvSpPr>
            <a:spLocks noChangeArrowheads="1"/>
          </p:cNvSpPr>
          <p:nvPr/>
        </p:nvSpPr>
        <p:spPr bwMode="auto">
          <a:xfrm>
            <a:off x="358346" y="5029200"/>
            <a:ext cx="5867400" cy="1066800"/>
          </a:xfrm>
          <a:prstGeom prst="roundRect">
            <a:avLst>
              <a:gd name="adj" fmla="val 16667"/>
            </a:avLst>
          </a:prstGeom>
          <a:solidFill>
            <a:srgbClr val="FF7C80"/>
          </a:solidFill>
          <a:ln w="9525" algn="ctr">
            <a:noFill/>
            <a:round/>
            <a:headEnd/>
            <a:tailEnd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anchor="ctr" anchorCtr="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4000" b="1" dirty="0" smtClean="0">
                <a:solidFill>
                  <a:schemeClr val="bg1"/>
                </a:solidFill>
                <a:latin typeface="華康粗圓體" panose="020F0709000000000000" pitchFamily="49" charset="-120"/>
                <a:ea typeface="華康粗圓體" panose="020F0709000000000000" pitchFamily="49" charset="-120"/>
              </a:rPr>
              <a:t>3.</a:t>
            </a:r>
            <a:r>
              <a:rPr lang="zh-TW" altLang="en-US" sz="4000" b="1" dirty="0" smtClean="0">
                <a:solidFill>
                  <a:schemeClr val="bg1"/>
                </a:solidFill>
                <a:latin typeface="華康粗圓體" panose="020F0709000000000000" pitchFamily="49" charset="-120"/>
                <a:ea typeface="華康粗圓體" panose="020F0709000000000000" pitchFamily="49" charset="-120"/>
              </a:rPr>
              <a:t>興盛程度</a:t>
            </a:r>
            <a:r>
              <a:rPr lang="zh-TW" altLang="zh-TW" sz="4000" b="1" dirty="0" smtClean="0">
                <a:solidFill>
                  <a:schemeClr val="bg1"/>
                </a:solidFill>
                <a:latin typeface="華康粗圓體" panose="020F0709000000000000" pitchFamily="49" charset="-120"/>
                <a:ea typeface="華康粗圓體" panose="020F0709000000000000" pitchFamily="49" charset="-120"/>
              </a:rPr>
              <a:t>排名第一</a:t>
            </a:r>
            <a:r>
              <a:rPr lang="zh-TW" altLang="en-US" sz="4000" b="1" dirty="0" smtClean="0">
                <a:solidFill>
                  <a:schemeClr val="bg1"/>
                </a:solidFill>
                <a:latin typeface="華康粗圓體" panose="020F0709000000000000" pitchFamily="49" charset="-120"/>
                <a:ea typeface="華康粗圓體" panose="020F0709000000000000" pitchFamily="49" charset="-120"/>
              </a:rPr>
              <a:t>！</a:t>
            </a:r>
            <a:endParaRPr lang="zh-TW" altLang="en-US" sz="4000" b="1" dirty="0">
              <a:solidFill>
                <a:schemeClr val="bg1"/>
              </a:solidFill>
              <a:latin typeface="華康粗圓體" panose="020F0709000000000000" pitchFamily="49" charset="-120"/>
              <a:ea typeface="華康粗圓體" panose="020F0709000000000000" pitchFamily="49" charset="-120"/>
            </a:endParaRPr>
          </a:p>
        </p:txBody>
      </p:sp>
      <p:sp>
        <p:nvSpPr>
          <p:cNvPr id="4" name="文字方塊 3"/>
          <p:cNvSpPr txBox="1"/>
          <p:nvPr/>
        </p:nvSpPr>
        <p:spPr>
          <a:xfrm>
            <a:off x="7010400" y="1789670"/>
            <a:ext cx="1415772" cy="4343400"/>
          </a:xfrm>
          <a:prstGeom prst="rect">
            <a:avLst/>
          </a:prstGeom>
          <a:noFill/>
        </p:spPr>
        <p:txBody>
          <a:bodyPr vert="eaVert" wrap="square" rtlCol="0">
            <a:spAutoFit/>
            <a:scene3d>
              <a:camera prst="orthographicFront"/>
              <a:lightRig rig="threePt" dir="t"/>
            </a:scene3d>
            <a:sp3d extrusionH="57150">
              <a:bevelT w="38100" h="38100" prst="relaxedInset"/>
            </a:sp3d>
          </a:bodyPr>
          <a:lstStyle/>
          <a:p>
            <a:r>
              <a:rPr lang="zh-TW" altLang="en-US" sz="8000" b="1" spc="50" dirty="0" smtClean="0">
                <a:ln w="9525" cmpd="sng">
                  <a:solidFill>
                    <a:srgbClr val="FFFF00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華康儷粗圓" panose="020F0709000000000000" pitchFamily="49" charset="-120"/>
                <a:ea typeface="華康儷粗圓" panose="020F0709000000000000" pitchFamily="49" charset="-120"/>
              </a:rPr>
              <a:t>台南府城</a:t>
            </a:r>
            <a:endParaRPr lang="zh-TW" altLang="en-US" sz="8000" b="1" spc="50" dirty="0">
              <a:ln w="9525" cmpd="sng">
                <a:solidFill>
                  <a:srgbClr val="FFFF00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  <a:latin typeface="華康儷粗圓" panose="020F0709000000000000" pitchFamily="49" charset="-120"/>
              <a:ea typeface="華康儷粗圓" panose="020F0709000000000000" pitchFamily="49" charset="-120"/>
            </a:endParaRPr>
          </a:p>
        </p:txBody>
      </p:sp>
      <p:sp>
        <p:nvSpPr>
          <p:cNvPr id="9" name="文字方塊 8"/>
          <p:cNvSpPr txBox="1"/>
          <p:nvPr/>
        </p:nvSpPr>
        <p:spPr>
          <a:xfrm>
            <a:off x="358346" y="228600"/>
            <a:ext cx="550905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lang="zh-TW" altLang="en-US" sz="5400" dirty="0" smtClean="0">
                <a:solidFill>
                  <a:schemeClr val="bg1">
                    <a:lumMod val="85000"/>
                  </a:schemeClr>
                </a:solidFill>
                <a:latin typeface="華康儷粗圓" panose="020F0709000000000000" pitchFamily="49" charset="-120"/>
                <a:ea typeface="華康儷粗圓" panose="020F0709000000000000" pitchFamily="49" charset="-120"/>
              </a:rPr>
              <a:t>台灣歷史攻城戰</a:t>
            </a:r>
            <a:endParaRPr lang="zh-TW" altLang="en-US" sz="5400" dirty="0">
              <a:solidFill>
                <a:schemeClr val="bg1">
                  <a:lumMod val="85000"/>
                </a:schemeClr>
              </a:solidFill>
              <a:latin typeface="華康儷粗圓" panose="020F0709000000000000" pitchFamily="49" charset="-120"/>
              <a:ea typeface="華康儷粗圓" panose="020F0709000000000000" pitchFamily="49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4" grpId="0" animBg="1"/>
      <p:bldP spid="5" grpId="0" animBg="1"/>
      <p:bldP spid="6" grpId="0" animBg="1"/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圖片 7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68" r="11103"/>
          <a:stretch/>
        </p:blipFill>
        <p:spPr>
          <a:xfrm>
            <a:off x="1" y="0"/>
            <a:ext cx="9144000" cy="1334529"/>
          </a:xfrm>
          <a:prstGeom prst="roundRect">
            <a:avLst>
              <a:gd name="adj" fmla="val 3312"/>
            </a:avLst>
          </a:prstGeom>
          <a:ln w="57150"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</p:pic>
      <p:sp>
        <p:nvSpPr>
          <p:cNvPr id="3074" name="圓角矩形 3"/>
          <p:cNvSpPr>
            <a:spLocks noChangeArrowheads="1"/>
          </p:cNvSpPr>
          <p:nvPr/>
        </p:nvSpPr>
        <p:spPr bwMode="auto">
          <a:xfrm>
            <a:off x="381000" y="1752600"/>
            <a:ext cx="5867400" cy="1066800"/>
          </a:xfrm>
          <a:prstGeom prst="roundRect">
            <a:avLst>
              <a:gd name="adj" fmla="val 16667"/>
            </a:avLst>
          </a:prstGeom>
          <a:solidFill>
            <a:srgbClr val="00B050"/>
          </a:solidFill>
          <a:ln w="9525" algn="ctr">
            <a:noFill/>
            <a:round/>
            <a:headEnd/>
            <a:tailEnd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anchor="ctr" anchorCtr="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4000" b="1" dirty="0" smtClean="0">
                <a:solidFill>
                  <a:schemeClr val="bg1"/>
                </a:solidFill>
                <a:latin typeface="華康粗圓體" panose="020F0709000000000000" pitchFamily="49" charset="-120"/>
                <a:ea typeface="華康粗圓體" panose="020F0709000000000000" pitchFamily="49" charset="-120"/>
              </a:rPr>
              <a:t>1.</a:t>
            </a:r>
            <a:r>
              <a:rPr lang="zh-TW" altLang="en-US" sz="4000" b="1" dirty="0" smtClean="0">
                <a:solidFill>
                  <a:schemeClr val="bg1"/>
                </a:solidFill>
                <a:latin typeface="華康粗圓體" panose="020F0709000000000000" pitchFamily="49" charset="-120"/>
                <a:ea typeface="華康粗圓體" panose="020F0709000000000000" pitchFamily="49" charset="-120"/>
              </a:rPr>
              <a:t>顯靈事蹟</a:t>
            </a:r>
            <a:endParaRPr lang="zh-TW" altLang="en-US" sz="4000" b="1" dirty="0">
              <a:solidFill>
                <a:schemeClr val="bg1"/>
              </a:solidFill>
              <a:latin typeface="華康粗圓體" panose="020F0709000000000000" pitchFamily="49" charset="-120"/>
              <a:ea typeface="華康粗圓體" panose="020F0709000000000000" pitchFamily="49" charset="-120"/>
            </a:endParaRPr>
          </a:p>
        </p:txBody>
      </p:sp>
      <p:sp>
        <p:nvSpPr>
          <p:cNvPr id="3" name="圓角矩形 2"/>
          <p:cNvSpPr/>
          <p:nvPr/>
        </p:nvSpPr>
        <p:spPr bwMode="auto">
          <a:xfrm>
            <a:off x="6324600" y="228600"/>
            <a:ext cx="2514600" cy="838200"/>
          </a:xfrm>
          <a:prstGeom prst="roundRect">
            <a:avLst/>
          </a:prstGeom>
          <a:solidFill>
            <a:srgbClr val="00B0F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zh-TW" altLang="en-US" sz="2400" b="1" dirty="0" smtClean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行動</a:t>
            </a:r>
            <a:r>
              <a:rPr lang="zh-TW" altLang="en-US" sz="2400" b="1" dirty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閱讀</a:t>
            </a:r>
            <a:r>
              <a:rPr lang="zh-TW" altLang="en-US" sz="2400" b="1" dirty="0" smtClean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～</a:t>
            </a:r>
            <a:endParaRPr lang="en-US" altLang="zh-TW" sz="2400" b="1" dirty="0" smtClean="0">
              <a:solidFill>
                <a:schemeClr val="bg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zh-TW" altLang="en-US" sz="2400" b="1" dirty="0" smtClean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福</a:t>
            </a:r>
            <a:r>
              <a:rPr lang="zh-TW" altLang="en-US" sz="2400" b="1" dirty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爾摩沙</a:t>
            </a:r>
            <a:r>
              <a:rPr lang="zh-TW" altLang="en-US" sz="2400" b="1" dirty="0" smtClean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探險趣</a:t>
            </a:r>
            <a:endParaRPr kumimoji="0" lang="zh-TW" altLang="en-US" sz="24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圓角矩形 3"/>
          <p:cNvSpPr>
            <a:spLocks noChangeArrowheads="1"/>
          </p:cNvSpPr>
          <p:nvPr/>
        </p:nvSpPr>
        <p:spPr bwMode="auto">
          <a:xfrm>
            <a:off x="381000" y="3352800"/>
            <a:ext cx="5867400" cy="1066800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 algn="ctr">
            <a:noFill/>
            <a:round/>
            <a:headEnd/>
            <a:tailEnd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anchor="ctr" anchorCtr="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4000" b="1" dirty="0">
                <a:latin typeface="華康粗圓體" panose="020F0709000000000000" pitchFamily="49" charset="-120"/>
                <a:ea typeface="華康粗圓體" panose="020F0709000000000000" pitchFamily="49" charset="-120"/>
              </a:rPr>
              <a:t>2</a:t>
            </a:r>
            <a:r>
              <a:rPr lang="en-US" altLang="zh-TW" sz="4000" b="1" dirty="0" smtClean="0">
                <a:latin typeface="華康粗圓體" panose="020F0709000000000000" pitchFamily="49" charset="-120"/>
                <a:ea typeface="華康粗圓體" panose="020F0709000000000000" pitchFamily="49" charset="-120"/>
              </a:rPr>
              <a:t>.</a:t>
            </a:r>
            <a:r>
              <a:rPr lang="zh-TW" altLang="en-US" sz="4000" b="1" dirty="0" smtClean="0">
                <a:latin typeface="華康粗圓體" panose="020F0709000000000000" pitchFamily="49" charset="-120"/>
                <a:ea typeface="華康粗圓體" panose="020F0709000000000000" pitchFamily="49" charset="-120"/>
              </a:rPr>
              <a:t>農曆三月</a:t>
            </a:r>
            <a:endParaRPr lang="zh-TW" altLang="en-US" sz="4000" b="1" dirty="0">
              <a:latin typeface="華康粗圓體" panose="020F0709000000000000" pitchFamily="49" charset="-120"/>
              <a:ea typeface="華康粗圓體" panose="020F0709000000000000" pitchFamily="49" charset="-120"/>
            </a:endParaRPr>
          </a:p>
        </p:txBody>
      </p:sp>
      <p:sp>
        <p:nvSpPr>
          <p:cNvPr id="6" name="圓角矩形 3"/>
          <p:cNvSpPr>
            <a:spLocks noChangeArrowheads="1"/>
          </p:cNvSpPr>
          <p:nvPr/>
        </p:nvSpPr>
        <p:spPr bwMode="auto">
          <a:xfrm>
            <a:off x="358346" y="5029200"/>
            <a:ext cx="5867400" cy="1066800"/>
          </a:xfrm>
          <a:prstGeom prst="roundRect">
            <a:avLst>
              <a:gd name="adj" fmla="val 16667"/>
            </a:avLst>
          </a:prstGeom>
          <a:solidFill>
            <a:srgbClr val="FF7C80"/>
          </a:solidFill>
          <a:ln w="9525" algn="ctr">
            <a:noFill/>
            <a:round/>
            <a:headEnd/>
            <a:tailEnd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anchor="ctr" anchorCtr="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4000" b="1" dirty="0" smtClean="0">
                <a:solidFill>
                  <a:schemeClr val="bg1"/>
                </a:solidFill>
                <a:latin typeface="華康粗圓體" panose="020F0709000000000000" pitchFamily="49" charset="-120"/>
                <a:ea typeface="華康粗圓體" panose="020F0709000000000000" pitchFamily="49" charset="-120"/>
              </a:rPr>
              <a:t>3.</a:t>
            </a:r>
            <a:r>
              <a:rPr lang="zh-TW" altLang="en-US" sz="4000" b="1" dirty="0" smtClean="0">
                <a:solidFill>
                  <a:schemeClr val="bg1"/>
                </a:solidFill>
                <a:latin typeface="華康粗圓體" panose="020F0709000000000000" pitchFamily="49" charset="-120"/>
                <a:ea typeface="華康粗圓體" panose="020F0709000000000000" pitchFamily="49" charset="-120"/>
              </a:rPr>
              <a:t>收服千里眼與順風耳</a:t>
            </a:r>
            <a:endParaRPr lang="zh-TW" altLang="en-US" sz="4000" b="1" dirty="0">
              <a:solidFill>
                <a:schemeClr val="bg1"/>
              </a:solidFill>
              <a:latin typeface="華康粗圓體" panose="020F0709000000000000" pitchFamily="49" charset="-120"/>
              <a:ea typeface="華康粗圓體" panose="020F0709000000000000" pitchFamily="49" charset="-120"/>
            </a:endParaRPr>
          </a:p>
        </p:txBody>
      </p:sp>
      <p:sp>
        <p:nvSpPr>
          <p:cNvPr id="4" name="文字方塊 3"/>
          <p:cNvSpPr txBox="1"/>
          <p:nvPr/>
        </p:nvSpPr>
        <p:spPr>
          <a:xfrm>
            <a:off x="7010400" y="1789670"/>
            <a:ext cx="1415772" cy="4343400"/>
          </a:xfrm>
          <a:prstGeom prst="rect">
            <a:avLst/>
          </a:prstGeom>
          <a:noFill/>
        </p:spPr>
        <p:txBody>
          <a:bodyPr vert="eaVert" wrap="square" rtlCol="0">
            <a:spAutoFit/>
            <a:scene3d>
              <a:camera prst="orthographicFront"/>
              <a:lightRig rig="threePt" dir="t"/>
            </a:scene3d>
            <a:sp3d extrusionH="57150">
              <a:bevelT w="38100" h="38100" prst="relaxedInset"/>
            </a:sp3d>
          </a:bodyPr>
          <a:lstStyle/>
          <a:p>
            <a:pPr algn="ctr"/>
            <a:r>
              <a:rPr lang="zh-TW" altLang="en-US" sz="8000" b="1" spc="50" dirty="0" smtClean="0">
                <a:ln w="9525" cmpd="sng">
                  <a:solidFill>
                    <a:srgbClr val="FFFF00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華康儷粗圓" panose="020F0709000000000000" pitchFamily="49" charset="-120"/>
                <a:ea typeface="華康儷粗圓" panose="020F0709000000000000" pitchFamily="49" charset="-120"/>
              </a:rPr>
              <a:t>媽 祖</a:t>
            </a:r>
            <a:endParaRPr lang="zh-TW" altLang="en-US" sz="8000" b="1" spc="50" dirty="0">
              <a:ln w="9525" cmpd="sng">
                <a:solidFill>
                  <a:srgbClr val="FFFF00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  <a:latin typeface="華康儷粗圓" panose="020F0709000000000000" pitchFamily="49" charset="-120"/>
              <a:ea typeface="華康儷粗圓" panose="020F0709000000000000" pitchFamily="49" charset="-120"/>
            </a:endParaRPr>
          </a:p>
        </p:txBody>
      </p:sp>
      <p:sp>
        <p:nvSpPr>
          <p:cNvPr id="9" name="文字方塊 8"/>
          <p:cNvSpPr txBox="1"/>
          <p:nvPr/>
        </p:nvSpPr>
        <p:spPr>
          <a:xfrm>
            <a:off x="358346" y="228600"/>
            <a:ext cx="550905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lang="zh-TW" altLang="en-US" sz="5400" dirty="0" smtClean="0">
                <a:solidFill>
                  <a:schemeClr val="bg1">
                    <a:lumMod val="85000"/>
                  </a:schemeClr>
                </a:solidFill>
                <a:latin typeface="華康儷粗圓" panose="020F0709000000000000" pitchFamily="49" charset="-120"/>
                <a:ea typeface="華康儷粗圓" panose="020F0709000000000000" pitchFamily="49" charset="-120"/>
              </a:rPr>
              <a:t>台灣歷史攻城戰</a:t>
            </a:r>
            <a:endParaRPr lang="zh-TW" altLang="en-US" sz="5400" dirty="0">
              <a:solidFill>
                <a:schemeClr val="bg1">
                  <a:lumMod val="85000"/>
                </a:schemeClr>
              </a:solidFill>
              <a:latin typeface="華康儷粗圓" panose="020F0709000000000000" pitchFamily="49" charset="-120"/>
              <a:ea typeface="華康儷粗圓" panose="020F0709000000000000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0996354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4" grpId="0" animBg="1"/>
      <p:bldP spid="5" grpId="0" animBg="1"/>
      <p:bldP spid="6" grpId="0" animBg="1"/>
      <p:bldP spid="4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圖片 7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68" r="11103"/>
          <a:stretch/>
        </p:blipFill>
        <p:spPr>
          <a:xfrm>
            <a:off x="1" y="0"/>
            <a:ext cx="9144000" cy="1334529"/>
          </a:xfrm>
          <a:prstGeom prst="roundRect">
            <a:avLst>
              <a:gd name="adj" fmla="val 3312"/>
            </a:avLst>
          </a:prstGeom>
          <a:ln w="57150"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</p:pic>
      <p:sp>
        <p:nvSpPr>
          <p:cNvPr id="3074" name="圓角矩形 3"/>
          <p:cNvSpPr>
            <a:spLocks noChangeArrowheads="1"/>
          </p:cNvSpPr>
          <p:nvPr/>
        </p:nvSpPr>
        <p:spPr bwMode="auto">
          <a:xfrm>
            <a:off x="381000" y="1752600"/>
            <a:ext cx="5867400" cy="1066800"/>
          </a:xfrm>
          <a:prstGeom prst="roundRect">
            <a:avLst>
              <a:gd name="adj" fmla="val 16667"/>
            </a:avLst>
          </a:prstGeom>
          <a:solidFill>
            <a:srgbClr val="00B050"/>
          </a:solidFill>
          <a:ln w="9525" algn="ctr">
            <a:noFill/>
            <a:round/>
            <a:headEnd/>
            <a:tailEnd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anchor="ctr" anchorCtr="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4000" b="1" dirty="0" smtClean="0">
                <a:solidFill>
                  <a:schemeClr val="bg1"/>
                </a:solidFill>
                <a:latin typeface="華康粗圓體" panose="020F0709000000000000" pitchFamily="49" charset="-120"/>
                <a:ea typeface="華康粗圓體" panose="020F0709000000000000" pitchFamily="49" charset="-120"/>
              </a:rPr>
              <a:t>1.</a:t>
            </a:r>
            <a:r>
              <a:rPr lang="zh-TW" altLang="en-US" sz="4000" b="1" dirty="0" smtClean="0">
                <a:solidFill>
                  <a:schemeClr val="bg1"/>
                </a:solidFill>
                <a:latin typeface="華康粗圓體" panose="020F0709000000000000" pitchFamily="49" charset="-120"/>
                <a:ea typeface="華康粗圓體" panose="020F0709000000000000" pitchFamily="49" charset="-120"/>
              </a:rPr>
              <a:t>醫療治病</a:t>
            </a:r>
            <a:endParaRPr lang="zh-TW" altLang="en-US" sz="4000" b="1" dirty="0">
              <a:solidFill>
                <a:schemeClr val="bg1"/>
              </a:solidFill>
              <a:latin typeface="華康粗圓體" panose="020F0709000000000000" pitchFamily="49" charset="-120"/>
              <a:ea typeface="華康粗圓體" panose="020F0709000000000000" pitchFamily="49" charset="-120"/>
            </a:endParaRPr>
          </a:p>
        </p:txBody>
      </p:sp>
      <p:sp>
        <p:nvSpPr>
          <p:cNvPr id="3" name="圓角矩形 2"/>
          <p:cNvSpPr/>
          <p:nvPr/>
        </p:nvSpPr>
        <p:spPr bwMode="auto">
          <a:xfrm>
            <a:off x="6324600" y="228600"/>
            <a:ext cx="2514600" cy="838200"/>
          </a:xfrm>
          <a:prstGeom prst="roundRect">
            <a:avLst/>
          </a:prstGeom>
          <a:solidFill>
            <a:srgbClr val="00B0F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zh-TW" altLang="en-US" sz="2400" b="1" dirty="0" smtClean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行動</a:t>
            </a:r>
            <a:r>
              <a:rPr lang="zh-TW" altLang="en-US" sz="2400" b="1" dirty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閱讀</a:t>
            </a:r>
            <a:r>
              <a:rPr lang="zh-TW" altLang="en-US" sz="2400" b="1" dirty="0" smtClean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～</a:t>
            </a:r>
            <a:endParaRPr lang="en-US" altLang="zh-TW" sz="2400" b="1" dirty="0" smtClean="0">
              <a:solidFill>
                <a:schemeClr val="bg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zh-TW" altLang="en-US" sz="2400" b="1" dirty="0" smtClean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福</a:t>
            </a:r>
            <a:r>
              <a:rPr lang="zh-TW" altLang="en-US" sz="2400" b="1" dirty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爾摩沙</a:t>
            </a:r>
            <a:r>
              <a:rPr lang="zh-TW" altLang="en-US" sz="2400" b="1" dirty="0" smtClean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探險趣</a:t>
            </a:r>
            <a:endParaRPr kumimoji="0" lang="zh-TW" altLang="en-US" sz="24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圓角矩形 3"/>
          <p:cNvSpPr>
            <a:spLocks noChangeArrowheads="1"/>
          </p:cNvSpPr>
          <p:nvPr/>
        </p:nvSpPr>
        <p:spPr bwMode="auto">
          <a:xfrm>
            <a:off x="381000" y="3352800"/>
            <a:ext cx="5867400" cy="1066800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 algn="ctr">
            <a:noFill/>
            <a:round/>
            <a:headEnd/>
            <a:tailEnd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anchor="ctr" anchorCtr="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4000" b="1" dirty="0">
                <a:latin typeface="華康粗圓體" panose="020F0709000000000000" pitchFamily="49" charset="-120"/>
                <a:ea typeface="華康粗圓體" panose="020F0709000000000000" pitchFamily="49" charset="-120"/>
              </a:rPr>
              <a:t>2</a:t>
            </a:r>
            <a:r>
              <a:rPr lang="en-US" altLang="zh-TW" sz="4000" b="1" dirty="0" smtClean="0">
                <a:latin typeface="華康粗圓體" panose="020F0709000000000000" pitchFamily="49" charset="-120"/>
                <a:ea typeface="華康粗圓體" panose="020F0709000000000000" pitchFamily="49" charset="-120"/>
              </a:rPr>
              <a:t>.</a:t>
            </a:r>
            <a:r>
              <a:rPr lang="zh-TW" altLang="en-US" sz="4000" b="1" dirty="0" smtClean="0">
                <a:latin typeface="華康粗圓體" panose="020F0709000000000000" pitchFamily="49" charset="-120"/>
                <a:ea typeface="華康粗圓體" panose="020F0709000000000000" pitchFamily="49" charset="-120"/>
              </a:rPr>
              <a:t>傳教士</a:t>
            </a:r>
            <a:endParaRPr lang="zh-TW" altLang="en-US" sz="4000" b="1" dirty="0">
              <a:latin typeface="華康粗圓體" panose="020F0709000000000000" pitchFamily="49" charset="-120"/>
              <a:ea typeface="華康粗圓體" panose="020F0709000000000000" pitchFamily="49" charset="-120"/>
            </a:endParaRPr>
          </a:p>
        </p:txBody>
      </p:sp>
      <p:sp>
        <p:nvSpPr>
          <p:cNvPr id="6" name="圓角矩形 3"/>
          <p:cNvSpPr>
            <a:spLocks noChangeArrowheads="1"/>
          </p:cNvSpPr>
          <p:nvPr/>
        </p:nvSpPr>
        <p:spPr bwMode="auto">
          <a:xfrm>
            <a:off x="358346" y="5029200"/>
            <a:ext cx="5867400" cy="1447800"/>
          </a:xfrm>
          <a:prstGeom prst="roundRect">
            <a:avLst>
              <a:gd name="adj" fmla="val 16667"/>
            </a:avLst>
          </a:prstGeom>
          <a:solidFill>
            <a:srgbClr val="FF7C80"/>
          </a:solidFill>
          <a:ln w="9525" algn="ctr">
            <a:noFill/>
            <a:round/>
            <a:headEnd/>
            <a:tailEnd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anchor="ctr" anchorCtr="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542925" indent="-542925"/>
            <a:r>
              <a:rPr lang="en-US" altLang="zh-TW" sz="4000" b="1" dirty="0" smtClean="0">
                <a:solidFill>
                  <a:schemeClr val="bg1"/>
                </a:solidFill>
                <a:latin typeface="華康粗圓體" panose="020F0709000000000000" pitchFamily="49" charset="-120"/>
                <a:ea typeface="華康粗圓體" panose="020F0709000000000000" pitchFamily="49" charset="-120"/>
              </a:rPr>
              <a:t>3.</a:t>
            </a:r>
            <a:r>
              <a:rPr lang="zh-TW" altLang="en-US" sz="4000" b="1" dirty="0" smtClean="0">
                <a:solidFill>
                  <a:schemeClr val="bg1"/>
                </a:solidFill>
                <a:latin typeface="華康粗圓體" panose="020F0709000000000000" pitchFamily="49" charset="-120"/>
                <a:ea typeface="華康粗圓體" panose="020F0709000000000000" pitchFamily="49" charset="-120"/>
              </a:rPr>
              <a:t>舊樓醫院與新樓醫院的創辦人</a:t>
            </a:r>
            <a:endParaRPr lang="zh-TW" altLang="en-US" sz="4000" b="1" dirty="0">
              <a:solidFill>
                <a:schemeClr val="bg1"/>
              </a:solidFill>
              <a:latin typeface="華康粗圓體" panose="020F0709000000000000" pitchFamily="49" charset="-120"/>
              <a:ea typeface="華康粗圓體" panose="020F0709000000000000" pitchFamily="49" charset="-120"/>
            </a:endParaRPr>
          </a:p>
        </p:txBody>
      </p:sp>
      <p:sp>
        <p:nvSpPr>
          <p:cNvPr id="4" name="文字方塊 3"/>
          <p:cNvSpPr txBox="1"/>
          <p:nvPr/>
        </p:nvSpPr>
        <p:spPr>
          <a:xfrm>
            <a:off x="7010400" y="1789670"/>
            <a:ext cx="1415772" cy="4343400"/>
          </a:xfrm>
          <a:prstGeom prst="rect">
            <a:avLst/>
          </a:prstGeom>
          <a:noFill/>
        </p:spPr>
        <p:txBody>
          <a:bodyPr vert="eaVert" wrap="square" rtlCol="0">
            <a:spAutoFit/>
            <a:scene3d>
              <a:camera prst="orthographicFront"/>
              <a:lightRig rig="threePt" dir="t"/>
            </a:scene3d>
            <a:sp3d extrusionH="57150">
              <a:bevelT w="38100" h="38100" prst="relaxedInset"/>
            </a:sp3d>
          </a:bodyPr>
          <a:lstStyle/>
          <a:p>
            <a:pPr algn="ctr"/>
            <a:r>
              <a:rPr lang="zh-TW" altLang="en-US" sz="8000" b="1" spc="50" dirty="0" smtClean="0">
                <a:ln w="9525" cmpd="sng">
                  <a:solidFill>
                    <a:srgbClr val="FFFF00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華康儷粗圓" panose="020F0709000000000000" pitchFamily="49" charset="-120"/>
                <a:ea typeface="華康儷粗圓" panose="020F0709000000000000" pitchFamily="49" charset="-120"/>
              </a:rPr>
              <a:t>馬 雅 各</a:t>
            </a:r>
            <a:endParaRPr lang="zh-TW" altLang="en-US" sz="8000" b="1" spc="50" dirty="0">
              <a:ln w="9525" cmpd="sng">
                <a:solidFill>
                  <a:srgbClr val="FFFF00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  <a:latin typeface="華康儷粗圓" panose="020F0709000000000000" pitchFamily="49" charset="-120"/>
              <a:ea typeface="華康儷粗圓" panose="020F0709000000000000" pitchFamily="49" charset="-120"/>
            </a:endParaRPr>
          </a:p>
        </p:txBody>
      </p:sp>
      <p:sp>
        <p:nvSpPr>
          <p:cNvPr id="9" name="文字方塊 8"/>
          <p:cNvSpPr txBox="1"/>
          <p:nvPr/>
        </p:nvSpPr>
        <p:spPr>
          <a:xfrm>
            <a:off x="358346" y="228600"/>
            <a:ext cx="550905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lang="zh-TW" altLang="en-US" sz="5400" dirty="0" smtClean="0">
                <a:solidFill>
                  <a:schemeClr val="bg1">
                    <a:lumMod val="85000"/>
                  </a:schemeClr>
                </a:solidFill>
                <a:latin typeface="華康儷粗圓" panose="020F0709000000000000" pitchFamily="49" charset="-120"/>
                <a:ea typeface="華康儷粗圓" panose="020F0709000000000000" pitchFamily="49" charset="-120"/>
              </a:rPr>
              <a:t>台灣歷史攻城戰</a:t>
            </a:r>
            <a:endParaRPr lang="zh-TW" altLang="en-US" sz="5400" dirty="0">
              <a:solidFill>
                <a:schemeClr val="bg1">
                  <a:lumMod val="85000"/>
                </a:schemeClr>
              </a:solidFill>
              <a:latin typeface="華康儷粗圓" panose="020F0709000000000000" pitchFamily="49" charset="-120"/>
              <a:ea typeface="華康儷粗圓" panose="020F0709000000000000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7625775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4" grpId="0" animBg="1"/>
      <p:bldP spid="5" grpId="0" animBg="1"/>
      <p:bldP spid="6" grpId="0" animBg="1"/>
      <p:bldP spid="4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圖片 7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68" r="11103"/>
          <a:stretch/>
        </p:blipFill>
        <p:spPr>
          <a:xfrm>
            <a:off x="1" y="0"/>
            <a:ext cx="9144000" cy="1334529"/>
          </a:xfrm>
          <a:prstGeom prst="roundRect">
            <a:avLst>
              <a:gd name="adj" fmla="val 3312"/>
            </a:avLst>
          </a:prstGeom>
          <a:ln w="57150"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</p:pic>
      <p:sp>
        <p:nvSpPr>
          <p:cNvPr id="3074" name="圓角矩形 3"/>
          <p:cNvSpPr>
            <a:spLocks noChangeArrowheads="1"/>
          </p:cNvSpPr>
          <p:nvPr/>
        </p:nvSpPr>
        <p:spPr bwMode="auto">
          <a:xfrm>
            <a:off x="381000" y="1752600"/>
            <a:ext cx="5867400" cy="1066800"/>
          </a:xfrm>
          <a:prstGeom prst="roundRect">
            <a:avLst>
              <a:gd name="adj" fmla="val 16667"/>
            </a:avLst>
          </a:prstGeom>
          <a:solidFill>
            <a:srgbClr val="00B050"/>
          </a:solidFill>
          <a:ln w="9525" algn="ctr">
            <a:noFill/>
            <a:round/>
            <a:headEnd/>
            <a:tailEnd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anchor="ctr" anchorCtr="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4000" b="1" dirty="0" smtClean="0">
                <a:solidFill>
                  <a:schemeClr val="bg1"/>
                </a:solidFill>
                <a:latin typeface="華康粗圓體" panose="020F0709000000000000" pitchFamily="49" charset="-120"/>
                <a:ea typeface="華康粗圓體" panose="020F0709000000000000" pitchFamily="49" charset="-120"/>
              </a:rPr>
              <a:t>1.</a:t>
            </a:r>
            <a:r>
              <a:rPr lang="zh-TW" altLang="en-US" sz="4000" b="1" dirty="0" smtClean="0">
                <a:solidFill>
                  <a:schemeClr val="bg1"/>
                </a:solidFill>
                <a:latin typeface="華康粗圓體" panose="020F0709000000000000" pitchFamily="49" charset="-120"/>
                <a:ea typeface="華康粗圓體" panose="020F0709000000000000" pitchFamily="49" charset="-120"/>
              </a:rPr>
              <a:t>大出海</a:t>
            </a:r>
            <a:endParaRPr lang="zh-TW" altLang="en-US" sz="4000" b="1" dirty="0">
              <a:solidFill>
                <a:schemeClr val="bg1"/>
              </a:solidFill>
              <a:latin typeface="華康粗圓體" panose="020F0709000000000000" pitchFamily="49" charset="-120"/>
              <a:ea typeface="華康粗圓體" panose="020F0709000000000000" pitchFamily="49" charset="-120"/>
            </a:endParaRPr>
          </a:p>
        </p:txBody>
      </p:sp>
      <p:sp>
        <p:nvSpPr>
          <p:cNvPr id="3" name="圓角矩形 2"/>
          <p:cNvSpPr/>
          <p:nvPr/>
        </p:nvSpPr>
        <p:spPr bwMode="auto">
          <a:xfrm>
            <a:off x="6324600" y="228600"/>
            <a:ext cx="2514600" cy="838200"/>
          </a:xfrm>
          <a:prstGeom prst="roundRect">
            <a:avLst/>
          </a:prstGeom>
          <a:solidFill>
            <a:srgbClr val="00B0F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zh-TW" altLang="en-US" sz="2400" b="1" dirty="0" smtClean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行動</a:t>
            </a:r>
            <a:r>
              <a:rPr lang="zh-TW" altLang="en-US" sz="2400" b="1" dirty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閱讀</a:t>
            </a:r>
            <a:r>
              <a:rPr lang="zh-TW" altLang="en-US" sz="2400" b="1" dirty="0" smtClean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～</a:t>
            </a:r>
            <a:endParaRPr lang="en-US" altLang="zh-TW" sz="2400" b="1" dirty="0" smtClean="0">
              <a:solidFill>
                <a:schemeClr val="bg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zh-TW" altLang="en-US" sz="2400" b="1" dirty="0" smtClean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福</a:t>
            </a:r>
            <a:r>
              <a:rPr lang="zh-TW" altLang="en-US" sz="2400" b="1" dirty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爾摩沙</a:t>
            </a:r>
            <a:r>
              <a:rPr lang="zh-TW" altLang="en-US" sz="2400" b="1" dirty="0" smtClean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探險趣</a:t>
            </a:r>
            <a:endParaRPr kumimoji="0" lang="zh-TW" altLang="en-US" sz="24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圓角矩形 3"/>
          <p:cNvSpPr>
            <a:spLocks noChangeArrowheads="1"/>
          </p:cNvSpPr>
          <p:nvPr/>
        </p:nvSpPr>
        <p:spPr bwMode="auto">
          <a:xfrm>
            <a:off x="381000" y="3238164"/>
            <a:ext cx="5867400" cy="1371600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 algn="ctr">
            <a:noFill/>
            <a:round/>
            <a:headEnd/>
            <a:tailEnd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anchor="ctr" anchorCtr="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44500" indent="-444500"/>
            <a:r>
              <a:rPr lang="en-US" altLang="zh-TW" sz="4000" b="1" dirty="0">
                <a:latin typeface="華康粗圓體" panose="020F0709000000000000" pitchFamily="49" charset="-120"/>
                <a:ea typeface="華康粗圓體" panose="020F0709000000000000" pitchFamily="49" charset="-120"/>
              </a:rPr>
              <a:t>2</a:t>
            </a:r>
            <a:r>
              <a:rPr lang="en-US" altLang="zh-TW" sz="4000" b="1" dirty="0" smtClean="0">
                <a:latin typeface="華康粗圓體" panose="020F0709000000000000" pitchFamily="49" charset="-120"/>
                <a:ea typeface="華康粗圓體" panose="020F0709000000000000" pitchFamily="49" charset="-120"/>
              </a:rPr>
              <a:t>.</a:t>
            </a:r>
            <a:r>
              <a:rPr lang="zh-TW" altLang="en-US" sz="4000" b="1" dirty="0" smtClean="0">
                <a:latin typeface="華康粗圓體" panose="020F0709000000000000" pitchFamily="49" charset="-120"/>
                <a:ea typeface="華康粗圓體" panose="020F0709000000000000" pitchFamily="49" charset="-120"/>
              </a:rPr>
              <a:t>不怕千萬兵，只怕李長庚</a:t>
            </a:r>
            <a:endParaRPr lang="zh-TW" altLang="en-US" sz="4000" b="1" dirty="0">
              <a:latin typeface="華康粗圓體" panose="020F0709000000000000" pitchFamily="49" charset="-120"/>
              <a:ea typeface="華康粗圓體" panose="020F0709000000000000" pitchFamily="49" charset="-120"/>
            </a:endParaRPr>
          </a:p>
        </p:txBody>
      </p:sp>
      <p:sp>
        <p:nvSpPr>
          <p:cNvPr id="6" name="圓角矩形 3"/>
          <p:cNvSpPr>
            <a:spLocks noChangeArrowheads="1"/>
          </p:cNvSpPr>
          <p:nvPr/>
        </p:nvSpPr>
        <p:spPr bwMode="auto">
          <a:xfrm>
            <a:off x="358346" y="5029200"/>
            <a:ext cx="5867400" cy="1295400"/>
          </a:xfrm>
          <a:prstGeom prst="roundRect">
            <a:avLst>
              <a:gd name="adj" fmla="val 16667"/>
            </a:avLst>
          </a:prstGeom>
          <a:solidFill>
            <a:srgbClr val="FF7C80"/>
          </a:solidFill>
          <a:ln w="9525" algn="ctr">
            <a:noFill/>
            <a:round/>
            <a:headEnd/>
            <a:tailEnd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anchor="ctr" anchorCtr="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542925" indent="-542925"/>
            <a:r>
              <a:rPr lang="en-US" altLang="zh-TW" sz="4000" b="1" dirty="0" smtClean="0">
                <a:solidFill>
                  <a:schemeClr val="bg1"/>
                </a:solidFill>
                <a:latin typeface="華康粗圓體" panose="020F0709000000000000" pitchFamily="49" charset="-120"/>
                <a:ea typeface="華康粗圓體" panose="020F0709000000000000" pitchFamily="49" charset="-120"/>
              </a:rPr>
              <a:t>3.</a:t>
            </a:r>
            <a:r>
              <a:rPr lang="zh-TW" altLang="en-US" sz="4000" b="1" dirty="0" smtClean="0">
                <a:solidFill>
                  <a:schemeClr val="bg1"/>
                </a:solidFill>
                <a:latin typeface="華康粗圓體" panose="020F0709000000000000" pitchFamily="49" charset="-120"/>
                <a:ea typeface="華康粗圓體" panose="020F0709000000000000" pitchFamily="49" charset="-120"/>
              </a:rPr>
              <a:t>自稱「鎮海威武王」的清代海賊王</a:t>
            </a:r>
            <a:endParaRPr lang="zh-TW" altLang="en-US" sz="4000" b="1" dirty="0">
              <a:solidFill>
                <a:schemeClr val="bg1"/>
              </a:solidFill>
              <a:latin typeface="華康粗圓體" panose="020F0709000000000000" pitchFamily="49" charset="-120"/>
              <a:ea typeface="華康粗圓體" panose="020F0709000000000000" pitchFamily="49" charset="-120"/>
            </a:endParaRPr>
          </a:p>
        </p:txBody>
      </p:sp>
      <p:sp>
        <p:nvSpPr>
          <p:cNvPr id="4" name="文字方塊 3"/>
          <p:cNvSpPr txBox="1"/>
          <p:nvPr/>
        </p:nvSpPr>
        <p:spPr>
          <a:xfrm>
            <a:off x="7010400" y="1789670"/>
            <a:ext cx="1415772" cy="4343400"/>
          </a:xfrm>
          <a:prstGeom prst="rect">
            <a:avLst/>
          </a:prstGeom>
          <a:noFill/>
        </p:spPr>
        <p:txBody>
          <a:bodyPr vert="eaVert" wrap="square" rtlCol="0">
            <a:spAutoFit/>
            <a:scene3d>
              <a:camera prst="orthographicFront"/>
              <a:lightRig rig="threePt" dir="t"/>
            </a:scene3d>
            <a:sp3d extrusionH="57150">
              <a:bevelT w="38100" h="38100" prst="relaxedInset"/>
            </a:sp3d>
          </a:bodyPr>
          <a:lstStyle/>
          <a:p>
            <a:pPr algn="ctr"/>
            <a:r>
              <a:rPr lang="zh-TW" altLang="en-US" sz="8000" b="1" spc="50" dirty="0" smtClean="0">
                <a:ln w="9525" cmpd="sng">
                  <a:solidFill>
                    <a:srgbClr val="FFFF00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華康儷粗圓" panose="020F0709000000000000" pitchFamily="49" charset="-120"/>
                <a:ea typeface="華康儷粗圓" panose="020F0709000000000000" pitchFamily="49" charset="-120"/>
              </a:rPr>
              <a:t>蔡 牽</a:t>
            </a:r>
            <a:endParaRPr lang="zh-TW" altLang="en-US" sz="8000" b="1" spc="50" dirty="0">
              <a:ln w="9525" cmpd="sng">
                <a:solidFill>
                  <a:srgbClr val="FFFF00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  <a:latin typeface="華康儷粗圓" panose="020F0709000000000000" pitchFamily="49" charset="-120"/>
              <a:ea typeface="華康儷粗圓" panose="020F0709000000000000" pitchFamily="49" charset="-120"/>
            </a:endParaRPr>
          </a:p>
        </p:txBody>
      </p:sp>
      <p:sp>
        <p:nvSpPr>
          <p:cNvPr id="9" name="文字方塊 8"/>
          <p:cNvSpPr txBox="1"/>
          <p:nvPr/>
        </p:nvSpPr>
        <p:spPr>
          <a:xfrm>
            <a:off x="358346" y="228600"/>
            <a:ext cx="550905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lang="zh-TW" altLang="en-US" sz="5400" dirty="0" smtClean="0">
                <a:solidFill>
                  <a:schemeClr val="bg1">
                    <a:lumMod val="85000"/>
                  </a:schemeClr>
                </a:solidFill>
                <a:latin typeface="華康儷粗圓" panose="020F0709000000000000" pitchFamily="49" charset="-120"/>
                <a:ea typeface="華康儷粗圓" panose="020F0709000000000000" pitchFamily="49" charset="-120"/>
              </a:rPr>
              <a:t>台灣歷史攻城戰</a:t>
            </a:r>
            <a:endParaRPr lang="zh-TW" altLang="en-US" sz="5400" dirty="0">
              <a:solidFill>
                <a:schemeClr val="bg1">
                  <a:lumMod val="85000"/>
                </a:schemeClr>
              </a:solidFill>
              <a:latin typeface="華康儷粗圓" panose="020F0709000000000000" pitchFamily="49" charset="-120"/>
              <a:ea typeface="華康儷粗圓" panose="020F0709000000000000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4275468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14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456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66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66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83" tmFilter="0, 0; 0.125,0.2665; 0.25,0.4; 0.375,0.465; 0.5,0.5;  0.625,0.535; 0.75,0.6; 0.875,0.7335; 1,1">
                                          <p:stCondLst>
                                            <p:cond delay="331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41" tmFilter="0, 0; 0.125,0.2665; 0.25,0.4; 0.375,0.465; 0.5,0.5;  0.625,0.535; 0.75,0.6; 0.875,0.7335; 1,1">
                                          <p:stCondLst>
                                            <p:cond delay="41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5" dur="7">
                                          <p:stCondLst>
                                            <p:cond delay="16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6" dur="41" decel="50000">
                                          <p:stCondLst>
                                            <p:cond delay="16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7">
                                          <p:stCondLst>
                                            <p:cond delay="32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8" dur="41" decel="50000">
                                          <p:stCondLst>
                                            <p:cond delay="33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7">
                                          <p:stCondLst>
                                            <p:cond delay="41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0" dur="41" decel="50000">
                                          <p:stCondLst>
                                            <p:cond delay="417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7">
                                          <p:stCondLst>
                                            <p:cond delay="45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2" dur="41" decel="50000">
                                          <p:stCondLst>
                                            <p:cond delay="45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4" grpId="0" animBg="1"/>
      <p:bldP spid="5" grpId="0" animBg="1"/>
      <p:bldP spid="6" grpId="0" animBg="1"/>
      <p:bldP spid="4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圖片 7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68" r="11103"/>
          <a:stretch/>
        </p:blipFill>
        <p:spPr>
          <a:xfrm>
            <a:off x="1" y="0"/>
            <a:ext cx="9144000" cy="1334529"/>
          </a:xfrm>
          <a:prstGeom prst="roundRect">
            <a:avLst>
              <a:gd name="adj" fmla="val 3312"/>
            </a:avLst>
          </a:prstGeom>
          <a:ln w="57150"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</p:pic>
      <p:sp>
        <p:nvSpPr>
          <p:cNvPr id="3074" name="圓角矩形 3"/>
          <p:cNvSpPr>
            <a:spLocks noChangeArrowheads="1"/>
          </p:cNvSpPr>
          <p:nvPr/>
        </p:nvSpPr>
        <p:spPr bwMode="auto">
          <a:xfrm>
            <a:off x="381000" y="1752600"/>
            <a:ext cx="5867400" cy="1066800"/>
          </a:xfrm>
          <a:prstGeom prst="roundRect">
            <a:avLst>
              <a:gd name="adj" fmla="val 16667"/>
            </a:avLst>
          </a:prstGeom>
          <a:solidFill>
            <a:srgbClr val="00B050"/>
          </a:solidFill>
          <a:ln w="9525" algn="ctr">
            <a:noFill/>
            <a:round/>
            <a:headEnd/>
            <a:tailEnd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anchor="ctr" anchorCtr="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4000" b="1" dirty="0" smtClean="0">
                <a:solidFill>
                  <a:schemeClr val="bg1"/>
                </a:solidFill>
                <a:latin typeface="華康粗圓體" panose="020F0709000000000000" pitchFamily="49" charset="-120"/>
                <a:ea typeface="華康粗圓體" panose="020F0709000000000000" pitchFamily="49" charset="-120"/>
              </a:rPr>
              <a:t>1.</a:t>
            </a:r>
            <a:r>
              <a:rPr lang="zh-TW" altLang="en-US" sz="4000" b="1" dirty="0" smtClean="0">
                <a:solidFill>
                  <a:schemeClr val="bg1"/>
                </a:solidFill>
                <a:latin typeface="華康粗圓體" panose="020F0709000000000000" pitchFamily="49" charset="-120"/>
                <a:ea typeface="華康粗圓體" panose="020F0709000000000000" pitchFamily="49" charset="-120"/>
              </a:rPr>
              <a:t>飲水本思源</a:t>
            </a:r>
            <a:endParaRPr lang="zh-TW" altLang="en-US" sz="4000" b="1" dirty="0">
              <a:solidFill>
                <a:schemeClr val="bg1"/>
              </a:solidFill>
              <a:latin typeface="華康粗圓體" panose="020F0709000000000000" pitchFamily="49" charset="-120"/>
              <a:ea typeface="華康粗圓體" panose="020F0709000000000000" pitchFamily="49" charset="-120"/>
            </a:endParaRPr>
          </a:p>
        </p:txBody>
      </p:sp>
      <p:sp>
        <p:nvSpPr>
          <p:cNvPr id="3" name="圓角矩形 2"/>
          <p:cNvSpPr/>
          <p:nvPr/>
        </p:nvSpPr>
        <p:spPr bwMode="auto">
          <a:xfrm>
            <a:off x="6324600" y="228600"/>
            <a:ext cx="2514600" cy="838200"/>
          </a:xfrm>
          <a:prstGeom prst="roundRect">
            <a:avLst/>
          </a:prstGeom>
          <a:solidFill>
            <a:srgbClr val="00B0F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zh-TW" altLang="en-US" sz="2400" b="1" dirty="0" smtClean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行動</a:t>
            </a:r>
            <a:r>
              <a:rPr lang="zh-TW" altLang="en-US" sz="2400" b="1" dirty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閱讀</a:t>
            </a:r>
            <a:r>
              <a:rPr lang="zh-TW" altLang="en-US" sz="2400" b="1" dirty="0" smtClean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～</a:t>
            </a:r>
            <a:endParaRPr lang="en-US" altLang="zh-TW" sz="2400" b="1" dirty="0" smtClean="0">
              <a:solidFill>
                <a:schemeClr val="bg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zh-TW" altLang="en-US" sz="2400" b="1" dirty="0" smtClean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福</a:t>
            </a:r>
            <a:r>
              <a:rPr lang="zh-TW" altLang="en-US" sz="2400" b="1" dirty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爾摩沙</a:t>
            </a:r>
            <a:r>
              <a:rPr lang="zh-TW" altLang="en-US" sz="2400" b="1" dirty="0" smtClean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探險趣</a:t>
            </a:r>
            <a:endParaRPr kumimoji="0" lang="zh-TW" altLang="en-US" sz="24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圓角矩形 3"/>
          <p:cNvSpPr>
            <a:spLocks noChangeArrowheads="1"/>
          </p:cNvSpPr>
          <p:nvPr/>
        </p:nvSpPr>
        <p:spPr bwMode="auto">
          <a:xfrm>
            <a:off x="381000" y="3352800"/>
            <a:ext cx="5867400" cy="1066800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 algn="ctr">
            <a:noFill/>
            <a:round/>
            <a:headEnd/>
            <a:tailEnd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anchor="ctr" anchorCtr="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4000" b="1" dirty="0">
                <a:latin typeface="華康粗圓體" panose="020F0709000000000000" pitchFamily="49" charset="-120"/>
                <a:ea typeface="華康粗圓體" panose="020F0709000000000000" pitchFamily="49" charset="-120"/>
              </a:rPr>
              <a:t>2</a:t>
            </a:r>
            <a:r>
              <a:rPr lang="en-US" altLang="zh-TW" sz="4000" b="1" dirty="0" smtClean="0">
                <a:latin typeface="華康粗圓體" panose="020F0709000000000000" pitchFamily="49" charset="-120"/>
                <a:ea typeface="華康粗圓體" panose="020F0709000000000000" pitchFamily="49" charset="-120"/>
              </a:rPr>
              <a:t>.</a:t>
            </a:r>
            <a:r>
              <a:rPr lang="zh-TW" altLang="en-US" sz="4000" b="1" dirty="0" smtClean="0">
                <a:latin typeface="華康粗圓體" panose="020F0709000000000000" pitchFamily="49" charset="-120"/>
                <a:ea typeface="華康粗圓體" panose="020F0709000000000000" pitchFamily="49" charset="-120"/>
              </a:rPr>
              <a:t>板橋</a:t>
            </a:r>
            <a:endParaRPr lang="zh-TW" altLang="en-US" sz="4000" b="1" dirty="0">
              <a:latin typeface="華康粗圓體" panose="020F0709000000000000" pitchFamily="49" charset="-120"/>
              <a:ea typeface="華康粗圓體" panose="020F0709000000000000" pitchFamily="49" charset="-120"/>
            </a:endParaRPr>
          </a:p>
        </p:txBody>
      </p:sp>
      <p:sp>
        <p:nvSpPr>
          <p:cNvPr id="6" name="圓角矩形 3"/>
          <p:cNvSpPr>
            <a:spLocks noChangeArrowheads="1"/>
          </p:cNvSpPr>
          <p:nvPr/>
        </p:nvSpPr>
        <p:spPr bwMode="auto">
          <a:xfrm>
            <a:off x="358346" y="4953000"/>
            <a:ext cx="5867400" cy="1524000"/>
          </a:xfrm>
          <a:prstGeom prst="roundRect">
            <a:avLst>
              <a:gd name="adj" fmla="val 16667"/>
            </a:avLst>
          </a:prstGeom>
          <a:solidFill>
            <a:srgbClr val="FF7C80"/>
          </a:solidFill>
          <a:ln w="9525" algn="ctr">
            <a:noFill/>
            <a:round/>
            <a:headEnd/>
            <a:tailEnd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anchor="ctr" anchorCtr="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44500" indent="-444500"/>
            <a:r>
              <a:rPr lang="en-US" altLang="zh-TW" sz="4000" b="1" dirty="0" smtClean="0">
                <a:solidFill>
                  <a:schemeClr val="bg1"/>
                </a:solidFill>
                <a:latin typeface="華康粗圓體" panose="020F0709000000000000" pitchFamily="49" charset="-120"/>
                <a:ea typeface="華康粗圓體" panose="020F0709000000000000" pitchFamily="49" charset="-120"/>
              </a:rPr>
              <a:t>3.</a:t>
            </a:r>
            <a:r>
              <a:rPr lang="zh-TW" altLang="en-US" sz="4000" b="1" dirty="0" smtClean="0">
                <a:solidFill>
                  <a:schemeClr val="bg1"/>
                </a:solidFill>
                <a:latin typeface="華康粗圓體" panose="020F0709000000000000" pitchFamily="49" charset="-120"/>
                <a:ea typeface="華康粗圓體" panose="020F0709000000000000" pitchFamily="49" charset="-120"/>
              </a:rPr>
              <a:t>林本源祭祀公業，家族興建的大宅名稱</a:t>
            </a:r>
            <a:endParaRPr lang="zh-TW" altLang="en-US" sz="4000" b="1" dirty="0">
              <a:solidFill>
                <a:schemeClr val="bg1"/>
              </a:solidFill>
              <a:latin typeface="華康粗圓體" panose="020F0709000000000000" pitchFamily="49" charset="-120"/>
              <a:ea typeface="華康粗圓體" panose="020F0709000000000000" pitchFamily="49" charset="-120"/>
            </a:endParaRPr>
          </a:p>
        </p:txBody>
      </p:sp>
      <p:sp>
        <p:nvSpPr>
          <p:cNvPr id="4" name="文字方塊 3"/>
          <p:cNvSpPr txBox="1"/>
          <p:nvPr/>
        </p:nvSpPr>
        <p:spPr>
          <a:xfrm>
            <a:off x="7162800" y="1334529"/>
            <a:ext cx="1200329" cy="5325070"/>
          </a:xfrm>
          <a:prstGeom prst="rect">
            <a:avLst/>
          </a:prstGeom>
          <a:noFill/>
        </p:spPr>
        <p:txBody>
          <a:bodyPr vert="eaVert" wrap="square" rtlCol="0">
            <a:spAutoFit/>
            <a:scene3d>
              <a:camera prst="orthographicFront"/>
              <a:lightRig rig="threePt" dir="t"/>
            </a:scene3d>
            <a:sp3d extrusionH="57150">
              <a:bevelT w="38100" h="38100" prst="relaxedInset"/>
            </a:sp3d>
          </a:bodyPr>
          <a:lstStyle/>
          <a:p>
            <a:pPr algn="ctr"/>
            <a:r>
              <a:rPr lang="zh-TW" altLang="en-US" sz="6600" b="1" spc="50" dirty="0" smtClean="0">
                <a:ln w="9525" cmpd="sng">
                  <a:solidFill>
                    <a:srgbClr val="FFFF00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華康儷粗圓" panose="020F0709000000000000" pitchFamily="49" charset="-120"/>
                <a:ea typeface="華康儷粗圓" panose="020F0709000000000000" pitchFamily="49" charset="-120"/>
              </a:rPr>
              <a:t>板橋林家花園</a:t>
            </a:r>
            <a:endParaRPr lang="zh-TW" altLang="en-US" sz="6600" b="1" spc="50" dirty="0">
              <a:ln w="9525" cmpd="sng">
                <a:solidFill>
                  <a:srgbClr val="FFFF00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  <a:latin typeface="華康儷粗圓" panose="020F0709000000000000" pitchFamily="49" charset="-120"/>
              <a:ea typeface="華康儷粗圓" panose="020F0709000000000000" pitchFamily="49" charset="-120"/>
            </a:endParaRPr>
          </a:p>
        </p:txBody>
      </p:sp>
      <p:sp>
        <p:nvSpPr>
          <p:cNvPr id="9" name="文字方塊 8"/>
          <p:cNvSpPr txBox="1"/>
          <p:nvPr/>
        </p:nvSpPr>
        <p:spPr>
          <a:xfrm>
            <a:off x="358346" y="228600"/>
            <a:ext cx="550905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lang="zh-TW" altLang="en-US" sz="5400" dirty="0" smtClean="0">
                <a:solidFill>
                  <a:schemeClr val="bg1">
                    <a:lumMod val="85000"/>
                  </a:schemeClr>
                </a:solidFill>
                <a:latin typeface="華康儷粗圓" panose="020F0709000000000000" pitchFamily="49" charset="-120"/>
                <a:ea typeface="華康儷粗圓" panose="020F0709000000000000" pitchFamily="49" charset="-120"/>
              </a:rPr>
              <a:t>台灣歷史攻城戰</a:t>
            </a:r>
            <a:endParaRPr lang="zh-TW" altLang="en-US" sz="5400" dirty="0">
              <a:solidFill>
                <a:schemeClr val="bg1">
                  <a:lumMod val="85000"/>
                </a:schemeClr>
              </a:solidFill>
              <a:latin typeface="華康儷粗圓" panose="020F0709000000000000" pitchFamily="49" charset="-120"/>
              <a:ea typeface="華康儷粗圓" panose="020F0709000000000000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739354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4" grpId="0" animBg="1"/>
      <p:bldP spid="5" grpId="0" animBg="1"/>
      <p:bldP spid="6" grpId="0" animBg="1"/>
      <p:bldP spid="4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圖片 7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68" r="11103"/>
          <a:stretch/>
        </p:blipFill>
        <p:spPr>
          <a:xfrm>
            <a:off x="1" y="0"/>
            <a:ext cx="9144000" cy="1334529"/>
          </a:xfrm>
          <a:prstGeom prst="roundRect">
            <a:avLst>
              <a:gd name="adj" fmla="val 3312"/>
            </a:avLst>
          </a:prstGeom>
          <a:ln w="57150"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</p:pic>
      <p:sp>
        <p:nvSpPr>
          <p:cNvPr id="3074" name="圓角矩形 3"/>
          <p:cNvSpPr>
            <a:spLocks noChangeArrowheads="1"/>
          </p:cNvSpPr>
          <p:nvPr/>
        </p:nvSpPr>
        <p:spPr bwMode="auto">
          <a:xfrm>
            <a:off x="381000" y="1752600"/>
            <a:ext cx="5867400" cy="1066800"/>
          </a:xfrm>
          <a:prstGeom prst="roundRect">
            <a:avLst>
              <a:gd name="adj" fmla="val 16667"/>
            </a:avLst>
          </a:prstGeom>
          <a:solidFill>
            <a:srgbClr val="00B050"/>
          </a:solidFill>
          <a:ln w="9525" algn="ctr">
            <a:noFill/>
            <a:round/>
            <a:headEnd/>
            <a:tailEnd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anchor="ctr" anchorCtr="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4000" b="1" dirty="0" smtClean="0">
                <a:solidFill>
                  <a:schemeClr val="bg1"/>
                </a:solidFill>
                <a:latin typeface="華康粗圓體" panose="020F0709000000000000" pitchFamily="49" charset="-120"/>
                <a:ea typeface="華康粗圓體" panose="020F0709000000000000" pitchFamily="49" charset="-120"/>
              </a:rPr>
              <a:t>1.</a:t>
            </a:r>
            <a:r>
              <a:rPr lang="zh-TW" altLang="en-US" sz="4000" b="1" dirty="0" smtClean="0">
                <a:solidFill>
                  <a:schemeClr val="bg1"/>
                </a:solidFill>
                <a:latin typeface="華康粗圓體" panose="020F0709000000000000" pitchFamily="49" charset="-120"/>
                <a:ea typeface="華康粗圓體" panose="020F0709000000000000" pitchFamily="49" charset="-120"/>
              </a:rPr>
              <a:t>船難</a:t>
            </a:r>
            <a:endParaRPr lang="zh-TW" altLang="en-US" sz="4000" b="1" dirty="0">
              <a:solidFill>
                <a:schemeClr val="bg1"/>
              </a:solidFill>
              <a:latin typeface="華康粗圓體" panose="020F0709000000000000" pitchFamily="49" charset="-120"/>
              <a:ea typeface="華康粗圓體" panose="020F0709000000000000" pitchFamily="49" charset="-120"/>
            </a:endParaRPr>
          </a:p>
        </p:txBody>
      </p:sp>
      <p:sp>
        <p:nvSpPr>
          <p:cNvPr id="3" name="圓角矩形 2"/>
          <p:cNvSpPr/>
          <p:nvPr/>
        </p:nvSpPr>
        <p:spPr bwMode="auto">
          <a:xfrm>
            <a:off x="6324600" y="228600"/>
            <a:ext cx="2514600" cy="838200"/>
          </a:xfrm>
          <a:prstGeom prst="roundRect">
            <a:avLst/>
          </a:prstGeom>
          <a:solidFill>
            <a:srgbClr val="00B0F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zh-TW" altLang="en-US" sz="2400" b="1" dirty="0" smtClean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行動</a:t>
            </a:r>
            <a:r>
              <a:rPr lang="zh-TW" altLang="en-US" sz="2400" b="1" dirty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閱讀</a:t>
            </a:r>
            <a:r>
              <a:rPr lang="zh-TW" altLang="en-US" sz="2400" b="1" dirty="0" smtClean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～</a:t>
            </a:r>
            <a:endParaRPr lang="en-US" altLang="zh-TW" sz="2400" b="1" dirty="0" smtClean="0">
              <a:solidFill>
                <a:schemeClr val="bg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zh-TW" altLang="en-US" sz="2400" b="1" dirty="0" smtClean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福</a:t>
            </a:r>
            <a:r>
              <a:rPr lang="zh-TW" altLang="en-US" sz="2400" b="1" dirty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爾摩沙</a:t>
            </a:r>
            <a:r>
              <a:rPr lang="zh-TW" altLang="en-US" sz="2400" b="1" dirty="0" smtClean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探險趣</a:t>
            </a:r>
            <a:endParaRPr kumimoji="0" lang="zh-TW" altLang="en-US" sz="24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圓角矩形 3"/>
          <p:cNvSpPr>
            <a:spLocks noChangeArrowheads="1"/>
          </p:cNvSpPr>
          <p:nvPr/>
        </p:nvSpPr>
        <p:spPr bwMode="auto">
          <a:xfrm>
            <a:off x="381000" y="3352800"/>
            <a:ext cx="5867400" cy="1066800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 algn="ctr">
            <a:noFill/>
            <a:round/>
            <a:headEnd/>
            <a:tailEnd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anchor="ctr" anchorCtr="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4000" b="1" dirty="0">
                <a:latin typeface="華康粗圓體" panose="020F0709000000000000" pitchFamily="49" charset="-120"/>
                <a:ea typeface="華康粗圓體" panose="020F0709000000000000" pitchFamily="49" charset="-120"/>
              </a:rPr>
              <a:t>2</a:t>
            </a:r>
            <a:r>
              <a:rPr lang="en-US" altLang="zh-TW" sz="4000" b="1" dirty="0" smtClean="0">
                <a:latin typeface="華康粗圓體" panose="020F0709000000000000" pitchFamily="49" charset="-120"/>
                <a:ea typeface="華康粗圓體" panose="020F0709000000000000" pitchFamily="49" charset="-120"/>
              </a:rPr>
              <a:t>.</a:t>
            </a:r>
            <a:r>
              <a:rPr lang="zh-TW" altLang="en-US" sz="4000" b="1" dirty="0" smtClean="0">
                <a:latin typeface="華康粗圓體" panose="020F0709000000000000" pitchFamily="49" charset="-120"/>
                <a:ea typeface="華康粗圓體" panose="020F0709000000000000" pitchFamily="49" charset="-120"/>
              </a:rPr>
              <a:t>琉球</a:t>
            </a:r>
            <a:endParaRPr lang="zh-TW" altLang="en-US" sz="4000" b="1" dirty="0">
              <a:latin typeface="華康粗圓體" panose="020F0709000000000000" pitchFamily="49" charset="-120"/>
              <a:ea typeface="華康粗圓體" panose="020F0709000000000000" pitchFamily="49" charset="-120"/>
            </a:endParaRPr>
          </a:p>
        </p:txBody>
      </p:sp>
      <p:sp>
        <p:nvSpPr>
          <p:cNvPr id="6" name="圓角矩形 3"/>
          <p:cNvSpPr>
            <a:spLocks noChangeArrowheads="1"/>
          </p:cNvSpPr>
          <p:nvPr/>
        </p:nvSpPr>
        <p:spPr bwMode="auto">
          <a:xfrm>
            <a:off x="358346" y="5029200"/>
            <a:ext cx="5867400" cy="1447800"/>
          </a:xfrm>
          <a:prstGeom prst="roundRect">
            <a:avLst>
              <a:gd name="adj" fmla="val 16667"/>
            </a:avLst>
          </a:prstGeom>
          <a:solidFill>
            <a:srgbClr val="FF7C80"/>
          </a:solidFill>
          <a:ln w="9525" algn="ctr">
            <a:noFill/>
            <a:round/>
            <a:headEnd/>
            <a:tailEnd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anchor="ctr" anchorCtr="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44500" indent="-444500"/>
            <a:r>
              <a:rPr lang="en-US" altLang="zh-TW" sz="4000" b="1" dirty="0" smtClean="0">
                <a:solidFill>
                  <a:schemeClr val="bg1"/>
                </a:solidFill>
                <a:latin typeface="華康粗圓體" panose="020F0709000000000000" pitchFamily="49" charset="-120"/>
                <a:ea typeface="華康粗圓體" panose="020F0709000000000000" pitchFamily="49" charset="-120"/>
              </a:rPr>
              <a:t>3.</a:t>
            </a:r>
            <a:r>
              <a:rPr lang="zh-TW" altLang="en-US" sz="4000" b="1" dirty="0" smtClean="0">
                <a:solidFill>
                  <a:schemeClr val="bg1"/>
                </a:solidFill>
                <a:latin typeface="華康粗圓體" panose="020F0709000000000000" pitchFamily="49" charset="-120"/>
                <a:ea typeface="華康粗圓體" panose="020F0709000000000000" pitchFamily="49" charset="-120"/>
              </a:rPr>
              <a:t>何國趁機派兵進攻牡丹社？</a:t>
            </a:r>
            <a:endParaRPr lang="zh-TW" altLang="en-US" sz="4000" b="1" dirty="0">
              <a:solidFill>
                <a:schemeClr val="bg1"/>
              </a:solidFill>
              <a:latin typeface="華康粗圓體" panose="020F0709000000000000" pitchFamily="49" charset="-120"/>
              <a:ea typeface="華康粗圓體" panose="020F0709000000000000" pitchFamily="49" charset="-120"/>
            </a:endParaRPr>
          </a:p>
        </p:txBody>
      </p:sp>
      <p:sp>
        <p:nvSpPr>
          <p:cNvPr id="4" name="文字方塊 3"/>
          <p:cNvSpPr txBox="1"/>
          <p:nvPr/>
        </p:nvSpPr>
        <p:spPr>
          <a:xfrm>
            <a:off x="7010400" y="1789670"/>
            <a:ext cx="1415772" cy="4343400"/>
          </a:xfrm>
          <a:prstGeom prst="rect">
            <a:avLst/>
          </a:prstGeom>
          <a:noFill/>
        </p:spPr>
        <p:txBody>
          <a:bodyPr vert="eaVert" wrap="square" rtlCol="0">
            <a:spAutoFit/>
            <a:scene3d>
              <a:camera prst="orthographicFront"/>
              <a:lightRig rig="threePt" dir="t"/>
            </a:scene3d>
            <a:sp3d extrusionH="57150">
              <a:bevelT w="38100" h="38100" prst="relaxedInset"/>
            </a:sp3d>
          </a:bodyPr>
          <a:lstStyle/>
          <a:p>
            <a:pPr algn="ctr"/>
            <a:r>
              <a:rPr lang="zh-TW" altLang="en-US" sz="8000" b="1" spc="50" dirty="0" smtClean="0">
                <a:ln w="9525" cmpd="sng">
                  <a:solidFill>
                    <a:srgbClr val="FFFF00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華康儷粗圓" panose="020F0709000000000000" pitchFamily="49" charset="-120"/>
                <a:ea typeface="華康儷粗圓" panose="020F0709000000000000" pitchFamily="49" charset="-120"/>
              </a:rPr>
              <a:t>日 本</a:t>
            </a:r>
            <a:endParaRPr lang="zh-TW" altLang="en-US" sz="8000" b="1" spc="50" dirty="0">
              <a:ln w="9525" cmpd="sng">
                <a:solidFill>
                  <a:srgbClr val="FFFF00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  <a:latin typeface="華康儷粗圓" panose="020F0709000000000000" pitchFamily="49" charset="-120"/>
              <a:ea typeface="華康儷粗圓" panose="020F0709000000000000" pitchFamily="49" charset="-120"/>
            </a:endParaRPr>
          </a:p>
        </p:txBody>
      </p:sp>
      <p:sp>
        <p:nvSpPr>
          <p:cNvPr id="9" name="文字方塊 8"/>
          <p:cNvSpPr txBox="1"/>
          <p:nvPr/>
        </p:nvSpPr>
        <p:spPr>
          <a:xfrm>
            <a:off x="358346" y="228600"/>
            <a:ext cx="550905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lang="zh-TW" altLang="en-US" sz="5400" dirty="0" smtClean="0">
                <a:solidFill>
                  <a:schemeClr val="bg1">
                    <a:lumMod val="85000"/>
                  </a:schemeClr>
                </a:solidFill>
                <a:latin typeface="華康儷粗圓" panose="020F0709000000000000" pitchFamily="49" charset="-120"/>
                <a:ea typeface="華康儷粗圓" panose="020F0709000000000000" pitchFamily="49" charset="-120"/>
              </a:rPr>
              <a:t>台灣歷史攻城戰</a:t>
            </a:r>
            <a:endParaRPr lang="zh-TW" altLang="en-US" sz="5400" dirty="0">
              <a:solidFill>
                <a:schemeClr val="bg1">
                  <a:lumMod val="85000"/>
                </a:schemeClr>
              </a:solidFill>
              <a:latin typeface="華康儷粗圓" panose="020F0709000000000000" pitchFamily="49" charset="-120"/>
              <a:ea typeface="華康儷粗圓" panose="020F0709000000000000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8819418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4" grpId="0" animBg="1"/>
      <p:bldP spid="5" grpId="0" animBg="1"/>
      <p:bldP spid="6" grpId="0" animBg="1"/>
      <p:bldP spid="4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圖片 7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68" r="11103"/>
          <a:stretch/>
        </p:blipFill>
        <p:spPr>
          <a:xfrm>
            <a:off x="1" y="0"/>
            <a:ext cx="9144000" cy="1334529"/>
          </a:xfrm>
          <a:prstGeom prst="roundRect">
            <a:avLst>
              <a:gd name="adj" fmla="val 3312"/>
            </a:avLst>
          </a:prstGeom>
          <a:ln w="57150"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</p:pic>
      <p:sp>
        <p:nvSpPr>
          <p:cNvPr id="3074" name="圓角矩形 3"/>
          <p:cNvSpPr>
            <a:spLocks noChangeArrowheads="1"/>
          </p:cNvSpPr>
          <p:nvPr/>
        </p:nvSpPr>
        <p:spPr bwMode="auto">
          <a:xfrm>
            <a:off x="381000" y="1752600"/>
            <a:ext cx="5867400" cy="1066800"/>
          </a:xfrm>
          <a:prstGeom prst="roundRect">
            <a:avLst>
              <a:gd name="adj" fmla="val 16667"/>
            </a:avLst>
          </a:prstGeom>
          <a:solidFill>
            <a:srgbClr val="00B050"/>
          </a:solidFill>
          <a:ln w="9525" algn="ctr">
            <a:noFill/>
            <a:round/>
            <a:headEnd/>
            <a:tailEnd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anchor="ctr" anchorCtr="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4000" b="1" dirty="0" smtClean="0">
                <a:solidFill>
                  <a:schemeClr val="bg1"/>
                </a:solidFill>
                <a:latin typeface="華康粗圓體" panose="020F0709000000000000" pitchFamily="49" charset="-120"/>
                <a:ea typeface="華康粗圓體" panose="020F0709000000000000" pitchFamily="49" charset="-120"/>
              </a:rPr>
              <a:t>1.</a:t>
            </a:r>
            <a:r>
              <a:rPr lang="zh-TW" altLang="en-US" sz="4000" b="1" dirty="0" smtClean="0">
                <a:solidFill>
                  <a:schemeClr val="bg1"/>
                </a:solidFill>
                <a:latin typeface="華康粗圓體" panose="020F0709000000000000" pitchFamily="49" charset="-120"/>
                <a:ea typeface="華康粗圓體" panose="020F0709000000000000" pitchFamily="49" charset="-120"/>
              </a:rPr>
              <a:t>康熙年間、冒險</a:t>
            </a:r>
            <a:endParaRPr lang="zh-TW" altLang="en-US" sz="4000" b="1" dirty="0">
              <a:solidFill>
                <a:schemeClr val="bg1"/>
              </a:solidFill>
              <a:latin typeface="華康粗圓體" panose="020F0709000000000000" pitchFamily="49" charset="-120"/>
              <a:ea typeface="華康粗圓體" panose="020F0709000000000000" pitchFamily="49" charset="-120"/>
            </a:endParaRPr>
          </a:p>
        </p:txBody>
      </p:sp>
      <p:sp>
        <p:nvSpPr>
          <p:cNvPr id="3" name="圓角矩形 2"/>
          <p:cNvSpPr/>
          <p:nvPr/>
        </p:nvSpPr>
        <p:spPr bwMode="auto">
          <a:xfrm>
            <a:off x="6324600" y="228600"/>
            <a:ext cx="2514600" cy="838200"/>
          </a:xfrm>
          <a:prstGeom prst="roundRect">
            <a:avLst/>
          </a:prstGeom>
          <a:solidFill>
            <a:srgbClr val="00B0F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zh-TW" altLang="en-US" sz="2400" b="1" dirty="0" smtClean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行動</a:t>
            </a:r>
            <a:r>
              <a:rPr lang="zh-TW" altLang="en-US" sz="2400" b="1" dirty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閱讀</a:t>
            </a:r>
            <a:r>
              <a:rPr lang="zh-TW" altLang="en-US" sz="2400" b="1" dirty="0" smtClean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～</a:t>
            </a:r>
            <a:endParaRPr lang="en-US" altLang="zh-TW" sz="2400" b="1" dirty="0" smtClean="0">
              <a:solidFill>
                <a:schemeClr val="bg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zh-TW" altLang="en-US" sz="2400" b="1" dirty="0" smtClean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福</a:t>
            </a:r>
            <a:r>
              <a:rPr lang="zh-TW" altLang="en-US" sz="2400" b="1" dirty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爾摩沙</a:t>
            </a:r>
            <a:r>
              <a:rPr lang="zh-TW" altLang="en-US" sz="2400" b="1" dirty="0" smtClean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探險趣</a:t>
            </a:r>
            <a:endParaRPr kumimoji="0" lang="zh-TW" altLang="en-US" sz="24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圓角矩形 3"/>
          <p:cNvSpPr>
            <a:spLocks noChangeArrowheads="1"/>
          </p:cNvSpPr>
          <p:nvPr/>
        </p:nvSpPr>
        <p:spPr bwMode="auto">
          <a:xfrm>
            <a:off x="381000" y="3352800"/>
            <a:ext cx="5867400" cy="1066800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 algn="ctr">
            <a:noFill/>
            <a:round/>
            <a:headEnd/>
            <a:tailEnd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anchor="ctr" anchorCtr="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4000" b="1" dirty="0">
                <a:latin typeface="華康粗圓體" panose="020F0709000000000000" pitchFamily="49" charset="-120"/>
                <a:ea typeface="華康粗圓體" panose="020F0709000000000000" pitchFamily="49" charset="-120"/>
              </a:rPr>
              <a:t>2</a:t>
            </a:r>
            <a:r>
              <a:rPr lang="en-US" altLang="zh-TW" sz="4000" b="1" dirty="0" smtClean="0">
                <a:latin typeface="華康粗圓體" panose="020F0709000000000000" pitchFamily="49" charset="-120"/>
                <a:ea typeface="華康粗圓體" panose="020F0709000000000000" pitchFamily="49" charset="-120"/>
              </a:rPr>
              <a:t>.</a:t>
            </a:r>
            <a:r>
              <a:rPr lang="zh-TW" altLang="en-US" sz="4000" b="1" dirty="0" smtClean="0">
                <a:latin typeface="華康粗圓體" panose="020F0709000000000000" pitchFamily="49" charset="-120"/>
                <a:ea typeface="華康粗圓體" panose="020F0709000000000000" pitchFamily="49" charset="-120"/>
              </a:rPr>
              <a:t>硫磺</a:t>
            </a:r>
            <a:endParaRPr lang="zh-TW" altLang="en-US" sz="4000" b="1" dirty="0">
              <a:latin typeface="華康粗圓體" panose="020F0709000000000000" pitchFamily="49" charset="-120"/>
              <a:ea typeface="華康粗圓體" panose="020F0709000000000000" pitchFamily="49" charset="-120"/>
            </a:endParaRPr>
          </a:p>
        </p:txBody>
      </p:sp>
      <p:sp>
        <p:nvSpPr>
          <p:cNvPr id="6" name="圓角矩形 3"/>
          <p:cNvSpPr>
            <a:spLocks noChangeArrowheads="1"/>
          </p:cNvSpPr>
          <p:nvPr/>
        </p:nvSpPr>
        <p:spPr bwMode="auto">
          <a:xfrm>
            <a:off x="358346" y="5029200"/>
            <a:ext cx="5867400" cy="1066800"/>
          </a:xfrm>
          <a:prstGeom prst="roundRect">
            <a:avLst>
              <a:gd name="adj" fmla="val 16667"/>
            </a:avLst>
          </a:prstGeom>
          <a:solidFill>
            <a:srgbClr val="FF7C80"/>
          </a:solidFill>
          <a:ln w="9525" algn="ctr">
            <a:noFill/>
            <a:round/>
            <a:headEnd/>
            <a:tailEnd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anchor="ctr" anchorCtr="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4000" b="1" dirty="0" smtClean="0">
                <a:solidFill>
                  <a:schemeClr val="bg1"/>
                </a:solidFill>
                <a:latin typeface="華康粗圓體" panose="020F0709000000000000" pitchFamily="49" charset="-120"/>
                <a:ea typeface="華康粗圓體" panose="020F0709000000000000" pitchFamily="49" charset="-120"/>
              </a:rPr>
              <a:t>3.《</a:t>
            </a:r>
            <a:r>
              <a:rPr lang="zh-TW" altLang="en-US" sz="4000" b="1" dirty="0" smtClean="0">
                <a:solidFill>
                  <a:schemeClr val="bg1"/>
                </a:solidFill>
                <a:latin typeface="華康粗圓體" panose="020F0709000000000000" pitchFamily="49" charset="-120"/>
                <a:ea typeface="華康粗圓體" panose="020F0709000000000000" pitchFamily="49" charset="-120"/>
              </a:rPr>
              <a:t>裨海記遊</a:t>
            </a:r>
            <a:r>
              <a:rPr lang="en-US" altLang="zh-TW" sz="4000" b="1" dirty="0" smtClean="0">
                <a:solidFill>
                  <a:schemeClr val="bg1"/>
                </a:solidFill>
                <a:latin typeface="華康粗圓體" panose="020F0709000000000000" pitchFamily="49" charset="-120"/>
                <a:ea typeface="華康粗圓體" panose="020F0709000000000000" pitchFamily="49" charset="-120"/>
              </a:rPr>
              <a:t>》</a:t>
            </a:r>
            <a:r>
              <a:rPr lang="zh-TW" altLang="en-US" sz="4000" b="1" dirty="0" smtClean="0">
                <a:solidFill>
                  <a:schemeClr val="bg1"/>
                </a:solidFill>
                <a:latin typeface="華康粗圓體" panose="020F0709000000000000" pitchFamily="49" charset="-120"/>
                <a:ea typeface="華康粗圓體" panose="020F0709000000000000" pitchFamily="49" charset="-120"/>
              </a:rPr>
              <a:t>作者</a:t>
            </a:r>
            <a:endParaRPr lang="zh-TW" altLang="en-US" sz="4000" b="1" dirty="0">
              <a:solidFill>
                <a:schemeClr val="bg1"/>
              </a:solidFill>
              <a:latin typeface="華康粗圓體" panose="020F0709000000000000" pitchFamily="49" charset="-120"/>
              <a:ea typeface="華康粗圓體" panose="020F0709000000000000" pitchFamily="49" charset="-120"/>
            </a:endParaRPr>
          </a:p>
        </p:txBody>
      </p:sp>
      <p:sp>
        <p:nvSpPr>
          <p:cNvPr id="4" name="文字方塊 3"/>
          <p:cNvSpPr txBox="1"/>
          <p:nvPr/>
        </p:nvSpPr>
        <p:spPr>
          <a:xfrm>
            <a:off x="7010400" y="1789670"/>
            <a:ext cx="1415772" cy="4343400"/>
          </a:xfrm>
          <a:prstGeom prst="rect">
            <a:avLst/>
          </a:prstGeom>
          <a:noFill/>
        </p:spPr>
        <p:txBody>
          <a:bodyPr vert="eaVert" wrap="square" rtlCol="0">
            <a:spAutoFit/>
            <a:scene3d>
              <a:camera prst="orthographicFront"/>
              <a:lightRig rig="threePt" dir="t"/>
            </a:scene3d>
            <a:sp3d extrusionH="57150">
              <a:bevelT w="38100" h="38100" prst="relaxedInset"/>
            </a:sp3d>
          </a:bodyPr>
          <a:lstStyle/>
          <a:p>
            <a:pPr algn="ctr"/>
            <a:r>
              <a:rPr lang="zh-TW" altLang="en-US" sz="8000" b="1" spc="50" dirty="0" smtClean="0">
                <a:ln w="9525" cmpd="sng">
                  <a:solidFill>
                    <a:srgbClr val="FFFF00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華康儷粗圓" panose="020F0709000000000000" pitchFamily="49" charset="-120"/>
                <a:ea typeface="華康儷粗圓" panose="020F0709000000000000" pitchFamily="49" charset="-120"/>
              </a:rPr>
              <a:t>郁 永 河</a:t>
            </a:r>
            <a:endParaRPr lang="zh-TW" altLang="en-US" sz="8000" b="1" spc="50" dirty="0">
              <a:ln w="9525" cmpd="sng">
                <a:solidFill>
                  <a:srgbClr val="FFFF00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  <a:latin typeface="華康儷粗圓" panose="020F0709000000000000" pitchFamily="49" charset="-120"/>
              <a:ea typeface="華康儷粗圓" panose="020F0709000000000000" pitchFamily="49" charset="-120"/>
            </a:endParaRPr>
          </a:p>
        </p:txBody>
      </p:sp>
      <p:sp>
        <p:nvSpPr>
          <p:cNvPr id="9" name="文字方塊 8"/>
          <p:cNvSpPr txBox="1"/>
          <p:nvPr/>
        </p:nvSpPr>
        <p:spPr>
          <a:xfrm>
            <a:off x="358346" y="228600"/>
            <a:ext cx="550905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lang="zh-TW" altLang="en-US" sz="5400" dirty="0" smtClean="0">
                <a:solidFill>
                  <a:schemeClr val="bg1">
                    <a:lumMod val="85000"/>
                  </a:schemeClr>
                </a:solidFill>
                <a:latin typeface="華康儷粗圓" panose="020F0709000000000000" pitchFamily="49" charset="-120"/>
                <a:ea typeface="華康儷粗圓" panose="020F0709000000000000" pitchFamily="49" charset="-120"/>
              </a:rPr>
              <a:t>台灣歷史攻城戰</a:t>
            </a:r>
            <a:endParaRPr lang="zh-TW" altLang="en-US" sz="5400" dirty="0">
              <a:solidFill>
                <a:schemeClr val="bg1">
                  <a:lumMod val="85000"/>
                </a:schemeClr>
              </a:solidFill>
              <a:latin typeface="華康儷粗圓" panose="020F0709000000000000" pitchFamily="49" charset="-120"/>
              <a:ea typeface="華康儷粗圓" panose="020F0709000000000000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7060245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1" presetClass="entr" presetSubtype="1" fill="hold" grpId="0" nodeType="click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4" grpId="0" animBg="1"/>
      <p:bldP spid="5" grpId="0" animBg="1"/>
      <p:bldP spid="6" grpId="0" animBg="1"/>
      <p:bldP spid="4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圖片 7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68" r="11103"/>
          <a:stretch/>
        </p:blipFill>
        <p:spPr>
          <a:xfrm>
            <a:off x="1" y="0"/>
            <a:ext cx="9144000" cy="1334529"/>
          </a:xfrm>
          <a:prstGeom prst="roundRect">
            <a:avLst>
              <a:gd name="adj" fmla="val 3312"/>
            </a:avLst>
          </a:prstGeom>
          <a:ln w="57150"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</p:pic>
      <p:sp>
        <p:nvSpPr>
          <p:cNvPr id="3074" name="圓角矩形 3"/>
          <p:cNvSpPr>
            <a:spLocks noChangeArrowheads="1"/>
          </p:cNvSpPr>
          <p:nvPr/>
        </p:nvSpPr>
        <p:spPr bwMode="auto">
          <a:xfrm>
            <a:off x="381000" y="1752600"/>
            <a:ext cx="5943600" cy="1066800"/>
          </a:xfrm>
          <a:prstGeom prst="roundRect">
            <a:avLst>
              <a:gd name="adj" fmla="val 16667"/>
            </a:avLst>
          </a:prstGeom>
          <a:solidFill>
            <a:srgbClr val="00B050"/>
          </a:solidFill>
          <a:ln w="9525" algn="ctr">
            <a:noFill/>
            <a:round/>
            <a:headEnd/>
            <a:tailEnd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anchor="ctr" anchorCtr="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4000" b="1" dirty="0" smtClean="0">
                <a:solidFill>
                  <a:schemeClr val="bg1"/>
                </a:solidFill>
                <a:latin typeface="華康粗圓體" panose="020F0709000000000000" pitchFamily="49" charset="-120"/>
                <a:ea typeface="華康粗圓體" panose="020F0709000000000000" pitchFamily="49" charset="-120"/>
              </a:rPr>
              <a:t>1.</a:t>
            </a:r>
            <a:r>
              <a:rPr lang="zh-TW" altLang="en-US" sz="4000" b="1" dirty="0" smtClean="0">
                <a:solidFill>
                  <a:schemeClr val="bg1"/>
                </a:solidFill>
                <a:latin typeface="華康粗圓體" panose="020F0709000000000000" pitchFamily="49" charset="-120"/>
                <a:ea typeface="華康粗圓體" panose="020F0709000000000000" pitchFamily="49" charset="-120"/>
              </a:rPr>
              <a:t>日茂行</a:t>
            </a:r>
            <a:endParaRPr lang="zh-TW" altLang="en-US" sz="4000" b="1" dirty="0">
              <a:solidFill>
                <a:schemeClr val="bg1"/>
              </a:solidFill>
              <a:latin typeface="華康粗圓體" panose="020F0709000000000000" pitchFamily="49" charset="-120"/>
              <a:ea typeface="華康粗圓體" panose="020F0709000000000000" pitchFamily="49" charset="-120"/>
            </a:endParaRPr>
          </a:p>
        </p:txBody>
      </p:sp>
      <p:sp>
        <p:nvSpPr>
          <p:cNvPr id="3" name="圓角矩形 2"/>
          <p:cNvSpPr/>
          <p:nvPr/>
        </p:nvSpPr>
        <p:spPr bwMode="auto">
          <a:xfrm>
            <a:off x="6324600" y="228600"/>
            <a:ext cx="2514600" cy="838200"/>
          </a:xfrm>
          <a:prstGeom prst="roundRect">
            <a:avLst/>
          </a:prstGeom>
          <a:solidFill>
            <a:srgbClr val="00B0F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zh-TW" altLang="en-US" sz="2400" b="1" dirty="0" smtClean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行動</a:t>
            </a:r>
            <a:r>
              <a:rPr lang="zh-TW" altLang="en-US" sz="2400" b="1" dirty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閱讀</a:t>
            </a:r>
            <a:r>
              <a:rPr lang="zh-TW" altLang="en-US" sz="2400" b="1" dirty="0" smtClean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～</a:t>
            </a:r>
            <a:endParaRPr lang="en-US" altLang="zh-TW" sz="2400" b="1" dirty="0" smtClean="0">
              <a:solidFill>
                <a:schemeClr val="bg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zh-TW" altLang="en-US" sz="2400" b="1" dirty="0" smtClean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福</a:t>
            </a:r>
            <a:r>
              <a:rPr lang="zh-TW" altLang="en-US" sz="2400" b="1" dirty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爾摩沙</a:t>
            </a:r>
            <a:r>
              <a:rPr lang="zh-TW" altLang="en-US" sz="2400" b="1" dirty="0" smtClean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探險趣</a:t>
            </a:r>
            <a:endParaRPr kumimoji="0" lang="zh-TW" altLang="en-US" sz="24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圓角矩形 3"/>
          <p:cNvSpPr>
            <a:spLocks noChangeArrowheads="1"/>
          </p:cNvSpPr>
          <p:nvPr/>
        </p:nvSpPr>
        <p:spPr bwMode="auto">
          <a:xfrm>
            <a:off x="381000" y="3352800"/>
            <a:ext cx="5943600" cy="1066800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 algn="ctr">
            <a:noFill/>
            <a:round/>
            <a:headEnd/>
            <a:tailEnd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anchor="ctr" anchorCtr="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4000" b="1" dirty="0">
                <a:latin typeface="華康粗圓體" panose="020F0709000000000000" pitchFamily="49" charset="-120"/>
                <a:ea typeface="華康粗圓體" panose="020F0709000000000000" pitchFamily="49" charset="-120"/>
              </a:rPr>
              <a:t>2</a:t>
            </a:r>
            <a:r>
              <a:rPr lang="en-US" altLang="zh-TW" sz="4000" b="1" dirty="0" smtClean="0">
                <a:latin typeface="華康粗圓體" panose="020F0709000000000000" pitchFamily="49" charset="-120"/>
                <a:ea typeface="華康粗圓體" panose="020F0709000000000000" pitchFamily="49" charset="-120"/>
              </a:rPr>
              <a:t>.</a:t>
            </a:r>
            <a:r>
              <a:rPr lang="zh-TW" altLang="en-US" sz="4000" b="1" dirty="0" smtClean="0">
                <a:latin typeface="華康粗圓體" panose="020F0709000000000000" pitchFamily="49" charset="-120"/>
                <a:ea typeface="華康粗圓體" panose="020F0709000000000000" pitchFamily="49" charset="-120"/>
              </a:rPr>
              <a:t>泉郊</a:t>
            </a:r>
            <a:endParaRPr lang="zh-TW" altLang="en-US" sz="4000" b="1" dirty="0">
              <a:latin typeface="華康粗圓體" panose="020F0709000000000000" pitchFamily="49" charset="-120"/>
              <a:ea typeface="華康粗圓體" panose="020F0709000000000000" pitchFamily="49" charset="-120"/>
            </a:endParaRPr>
          </a:p>
        </p:txBody>
      </p:sp>
      <p:sp>
        <p:nvSpPr>
          <p:cNvPr id="6" name="圓角矩形 3"/>
          <p:cNvSpPr>
            <a:spLocks noChangeArrowheads="1"/>
          </p:cNvSpPr>
          <p:nvPr/>
        </p:nvSpPr>
        <p:spPr bwMode="auto">
          <a:xfrm>
            <a:off x="358346" y="5029200"/>
            <a:ext cx="5966254" cy="1066800"/>
          </a:xfrm>
          <a:prstGeom prst="roundRect">
            <a:avLst>
              <a:gd name="adj" fmla="val 16667"/>
            </a:avLst>
          </a:prstGeom>
          <a:solidFill>
            <a:srgbClr val="FF7C80"/>
          </a:solidFill>
          <a:ln w="9525" algn="ctr">
            <a:noFill/>
            <a:round/>
            <a:headEnd/>
            <a:tailEnd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anchor="ctr" anchorCtr="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4000" b="1" dirty="0" smtClean="0">
                <a:solidFill>
                  <a:schemeClr val="bg1"/>
                </a:solidFill>
                <a:latin typeface="華康粗圓體" panose="020F0709000000000000" pitchFamily="49" charset="-120"/>
                <a:ea typeface="華康粗圓體" panose="020F0709000000000000" pitchFamily="49" charset="-120"/>
              </a:rPr>
              <a:t>3.</a:t>
            </a:r>
            <a:r>
              <a:rPr lang="zh-TW" altLang="en-US" sz="4000" b="1" dirty="0" smtClean="0">
                <a:solidFill>
                  <a:schemeClr val="bg1"/>
                </a:solidFill>
                <a:latin typeface="華康粗圓體" panose="020F0709000000000000" pitchFamily="49" charset="-120"/>
                <a:ea typeface="華康粗圓體" panose="020F0709000000000000" pitchFamily="49" charset="-120"/>
              </a:rPr>
              <a:t>以</a:t>
            </a:r>
            <a:r>
              <a:rPr lang="zh-TW" altLang="en-US" sz="4000" b="1" dirty="0" smtClean="0">
                <a:solidFill>
                  <a:srgbClr val="008000"/>
                </a:solidFill>
                <a:latin typeface="華康粗圓體" panose="020F0709000000000000" pitchFamily="49" charset="-120"/>
                <a:ea typeface="華康粗圓體" panose="020F0709000000000000" pitchFamily="49" charset="-120"/>
              </a:rPr>
              <a:t>不見天街</a:t>
            </a:r>
            <a:r>
              <a:rPr lang="zh-TW" altLang="en-US" sz="4000" b="1" dirty="0" smtClean="0">
                <a:solidFill>
                  <a:schemeClr val="bg1"/>
                </a:solidFill>
                <a:latin typeface="華康粗圓體" panose="020F0709000000000000" pitchFamily="49" charset="-120"/>
                <a:ea typeface="華康粗圓體" panose="020F0709000000000000" pitchFamily="49" charset="-120"/>
              </a:rPr>
              <a:t>聞名的城市</a:t>
            </a:r>
            <a:endParaRPr lang="zh-TW" altLang="en-US" sz="4000" b="1" dirty="0">
              <a:solidFill>
                <a:schemeClr val="bg1"/>
              </a:solidFill>
              <a:latin typeface="華康粗圓體" panose="020F0709000000000000" pitchFamily="49" charset="-120"/>
              <a:ea typeface="華康粗圓體" panose="020F0709000000000000" pitchFamily="49" charset="-120"/>
            </a:endParaRPr>
          </a:p>
        </p:txBody>
      </p:sp>
      <p:sp>
        <p:nvSpPr>
          <p:cNvPr id="4" name="文字方塊 3"/>
          <p:cNvSpPr txBox="1"/>
          <p:nvPr/>
        </p:nvSpPr>
        <p:spPr>
          <a:xfrm>
            <a:off x="7010400" y="1789670"/>
            <a:ext cx="1415772" cy="4343400"/>
          </a:xfrm>
          <a:prstGeom prst="rect">
            <a:avLst/>
          </a:prstGeom>
          <a:noFill/>
        </p:spPr>
        <p:txBody>
          <a:bodyPr vert="eaVert" wrap="square" rtlCol="0">
            <a:spAutoFit/>
            <a:scene3d>
              <a:camera prst="orthographicFront"/>
              <a:lightRig rig="threePt" dir="t"/>
            </a:scene3d>
            <a:sp3d extrusionH="57150">
              <a:bevelT w="38100" h="38100" prst="relaxedInset"/>
            </a:sp3d>
          </a:bodyPr>
          <a:lstStyle/>
          <a:p>
            <a:pPr algn="ctr"/>
            <a:r>
              <a:rPr lang="zh-TW" altLang="en-US" sz="8000" b="1" spc="50" dirty="0" smtClean="0">
                <a:ln w="9525" cmpd="sng">
                  <a:solidFill>
                    <a:srgbClr val="FFFF00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華康儷粗圓" panose="020F0709000000000000" pitchFamily="49" charset="-120"/>
                <a:ea typeface="華康儷粗圓" panose="020F0709000000000000" pitchFamily="49" charset="-120"/>
              </a:rPr>
              <a:t>鹿 港</a:t>
            </a:r>
            <a:endParaRPr lang="zh-TW" altLang="en-US" sz="8000" b="1" spc="50" dirty="0">
              <a:ln w="9525" cmpd="sng">
                <a:solidFill>
                  <a:srgbClr val="FFFF00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  <a:latin typeface="華康儷粗圓" panose="020F0709000000000000" pitchFamily="49" charset="-120"/>
              <a:ea typeface="華康儷粗圓" panose="020F0709000000000000" pitchFamily="49" charset="-120"/>
            </a:endParaRPr>
          </a:p>
        </p:txBody>
      </p:sp>
      <p:sp>
        <p:nvSpPr>
          <p:cNvPr id="9" name="文字方塊 8"/>
          <p:cNvSpPr txBox="1"/>
          <p:nvPr/>
        </p:nvSpPr>
        <p:spPr>
          <a:xfrm>
            <a:off x="358346" y="228600"/>
            <a:ext cx="550905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lang="zh-TW" altLang="en-US" sz="5400" dirty="0" smtClean="0">
                <a:solidFill>
                  <a:schemeClr val="bg1">
                    <a:lumMod val="85000"/>
                  </a:schemeClr>
                </a:solidFill>
                <a:latin typeface="華康儷粗圓" panose="020F0709000000000000" pitchFamily="49" charset="-120"/>
                <a:ea typeface="華康儷粗圓" panose="020F0709000000000000" pitchFamily="49" charset="-120"/>
              </a:rPr>
              <a:t>台灣歷史攻城戰</a:t>
            </a:r>
            <a:endParaRPr lang="zh-TW" altLang="en-US" sz="5400" dirty="0">
              <a:solidFill>
                <a:schemeClr val="bg1">
                  <a:lumMod val="85000"/>
                </a:schemeClr>
              </a:solidFill>
              <a:latin typeface="華康儷粗圓" panose="020F0709000000000000" pitchFamily="49" charset="-120"/>
              <a:ea typeface="華康儷粗圓" panose="020F0709000000000000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0687362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4" grpId="0" animBg="1"/>
      <p:bldP spid="5" grpId="0" animBg="1"/>
      <p:bldP spid="6" grpId="0" animBg="1"/>
      <p:bldP spid="4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圖片 7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68" r="11103"/>
          <a:stretch/>
        </p:blipFill>
        <p:spPr>
          <a:xfrm>
            <a:off x="1" y="0"/>
            <a:ext cx="9144000" cy="1334529"/>
          </a:xfrm>
          <a:prstGeom prst="roundRect">
            <a:avLst>
              <a:gd name="adj" fmla="val 3312"/>
            </a:avLst>
          </a:prstGeom>
          <a:ln w="57150"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</p:pic>
      <p:sp>
        <p:nvSpPr>
          <p:cNvPr id="3074" name="圓角矩形 3"/>
          <p:cNvSpPr>
            <a:spLocks noChangeArrowheads="1"/>
          </p:cNvSpPr>
          <p:nvPr/>
        </p:nvSpPr>
        <p:spPr bwMode="auto">
          <a:xfrm>
            <a:off x="381000" y="1752600"/>
            <a:ext cx="5867400" cy="1066800"/>
          </a:xfrm>
          <a:prstGeom prst="roundRect">
            <a:avLst>
              <a:gd name="adj" fmla="val 16667"/>
            </a:avLst>
          </a:prstGeom>
          <a:solidFill>
            <a:srgbClr val="00B050"/>
          </a:solidFill>
          <a:ln w="9525" algn="ctr">
            <a:noFill/>
            <a:round/>
            <a:headEnd/>
            <a:tailEnd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anchor="ctr" anchorCtr="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4000" b="1" dirty="0" smtClean="0">
                <a:solidFill>
                  <a:schemeClr val="bg1"/>
                </a:solidFill>
                <a:latin typeface="華康粗圓體" panose="020F0709000000000000" pitchFamily="49" charset="-120"/>
                <a:ea typeface="華康粗圓體" panose="020F0709000000000000" pitchFamily="49" charset="-120"/>
              </a:rPr>
              <a:t>1.</a:t>
            </a:r>
            <a:r>
              <a:rPr lang="zh-TW" altLang="en-US" sz="4000" b="1" dirty="0" smtClean="0">
                <a:solidFill>
                  <a:schemeClr val="bg1"/>
                </a:solidFill>
                <a:latin typeface="華康粗圓體" panose="020F0709000000000000" pitchFamily="49" charset="-120"/>
                <a:ea typeface="華康粗圓體" panose="020F0709000000000000" pitchFamily="49" charset="-120"/>
              </a:rPr>
              <a:t>孤拔元帥</a:t>
            </a:r>
            <a:endParaRPr lang="zh-TW" altLang="en-US" sz="4000" b="1" dirty="0">
              <a:solidFill>
                <a:schemeClr val="bg1"/>
              </a:solidFill>
              <a:latin typeface="華康粗圓體" panose="020F0709000000000000" pitchFamily="49" charset="-120"/>
              <a:ea typeface="華康粗圓體" panose="020F0709000000000000" pitchFamily="49" charset="-120"/>
            </a:endParaRPr>
          </a:p>
        </p:txBody>
      </p:sp>
      <p:sp>
        <p:nvSpPr>
          <p:cNvPr id="3" name="圓角矩形 2"/>
          <p:cNvSpPr/>
          <p:nvPr/>
        </p:nvSpPr>
        <p:spPr bwMode="auto">
          <a:xfrm>
            <a:off x="6324600" y="228600"/>
            <a:ext cx="2514600" cy="838200"/>
          </a:xfrm>
          <a:prstGeom prst="roundRect">
            <a:avLst/>
          </a:prstGeom>
          <a:solidFill>
            <a:srgbClr val="00B0F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zh-TW" altLang="en-US" sz="2400" b="1" dirty="0" smtClean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行動</a:t>
            </a:r>
            <a:r>
              <a:rPr lang="zh-TW" altLang="en-US" sz="2400" b="1" dirty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閱讀</a:t>
            </a:r>
            <a:r>
              <a:rPr lang="zh-TW" altLang="en-US" sz="2400" b="1" dirty="0" smtClean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～</a:t>
            </a:r>
            <a:endParaRPr lang="en-US" altLang="zh-TW" sz="2400" b="1" dirty="0" smtClean="0">
              <a:solidFill>
                <a:schemeClr val="bg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zh-TW" altLang="en-US" sz="2400" b="1" dirty="0" smtClean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福</a:t>
            </a:r>
            <a:r>
              <a:rPr lang="zh-TW" altLang="en-US" sz="2400" b="1" dirty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爾摩沙</a:t>
            </a:r>
            <a:r>
              <a:rPr lang="zh-TW" altLang="en-US" sz="2400" b="1" dirty="0" smtClean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探險趣</a:t>
            </a:r>
            <a:endParaRPr kumimoji="0" lang="zh-TW" altLang="en-US" sz="24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圓角矩形 3"/>
          <p:cNvSpPr>
            <a:spLocks noChangeArrowheads="1"/>
          </p:cNvSpPr>
          <p:nvPr/>
        </p:nvSpPr>
        <p:spPr bwMode="auto">
          <a:xfrm>
            <a:off x="381000" y="3352800"/>
            <a:ext cx="5867400" cy="1066800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 algn="ctr">
            <a:noFill/>
            <a:round/>
            <a:headEnd/>
            <a:tailEnd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anchor="ctr" anchorCtr="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4000" b="1" dirty="0">
                <a:latin typeface="華康粗圓體" panose="020F0709000000000000" pitchFamily="49" charset="-120"/>
                <a:ea typeface="華康粗圓體" panose="020F0709000000000000" pitchFamily="49" charset="-120"/>
              </a:rPr>
              <a:t>2</a:t>
            </a:r>
            <a:r>
              <a:rPr lang="en-US" altLang="zh-TW" sz="4000" b="1" dirty="0" smtClean="0">
                <a:latin typeface="華康粗圓體" panose="020F0709000000000000" pitchFamily="49" charset="-120"/>
                <a:ea typeface="華康粗圓體" panose="020F0709000000000000" pitchFamily="49" charset="-120"/>
              </a:rPr>
              <a:t>.</a:t>
            </a:r>
            <a:r>
              <a:rPr lang="zh-TW" altLang="en-US" sz="4000" b="1" dirty="0" smtClean="0">
                <a:latin typeface="華康粗圓體" panose="020F0709000000000000" pitchFamily="49" charset="-120"/>
                <a:ea typeface="華康粗圓體" panose="020F0709000000000000" pitchFamily="49" charset="-120"/>
              </a:rPr>
              <a:t>中法戰爭</a:t>
            </a:r>
            <a:endParaRPr lang="zh-TW" altLang="en-US" sz="4000" b="1" dirty="0">
              <a:latin typeface="華康粗圓體" panose="020F0709000000000000" pitchFamily="49" charset="-120"/>
              <a:ea typeface="華康粗圓體" panose="020F0709000000000000" pitchFamily="49" charset="-120"/>
            </a:endParaRPr>
          </a:p>
        </p:txBody>
      </p:sp>
      <p:sp>
        <p:nvSpPr>
          <p:cNvPr id="6" name="圓角矩形 3"/>
          <p:cNvSpPr>
            <a:spLocks noChangeArrowheads="1"/>
          </p:cNvSpPr>
          <p:nvPr/>
        </p:nvSpPr>
        <p:spPr bwMode="auto">
          <a:xfrm>
            <a:off x="358346" y="5029200"/>
            <a:ext cx="5867400" cy="1066800"/>
          </a:xfrm>
          <a:prstGeom prst="roundRect">
            <a:avLst>
              <a:gd name="adj" fmla="val 16667"/>
            </a:avLst>
          </a:prstGeom>
          <a:solidFill>
            <a:srgbClr val="FF7C80"/>
          </a:solidFill>
          <a:ln w="9525" algn="ctr">
            <a:noFill/>
            <a:round/>
            <a:headEnd/>
            <a:tailEnd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anchor="ctr" anchorCtr="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4000" b="1" dirty="0" smtClean="0">
                <a:solidFill>
                  <a:schemeClr val="bg1"/>
                </a:solidFill>
                <a:latin typeface="華康粗圓體" panose="020F0709000000000000" pitchFamily="49" charset="-120"/>
                <a:ea typeface="華康粗圓體" panose="020F0709000000000000" pitchFamily="49" charset="-120"/>
              </a:rPr>
              <a:t>3.</a:t>
            </a:r>
            <a:r>
              <a:rPr lang="zh-TW" altLang="en-US" sz="4000" b="1" dirty="0" smtClean="0">
                <a:solidFill>
                  <a:schemeClr val="bg1"/>
                </a:solidFill>
                <a:latin typeface="華康粗圓體" panose="020F0709000000000000" pitchFamily="49" charset="-120"/>
                <a:ea typeface="華康粗圓體" panose="020F0709000000000000" pitchFamily="49" charset="-120"/>
              </a:rPr>
              <a:t>台灣第一任巡撫</a:t>
            </a:r>
            <a:endParaRPr lang="zh-TW" altLang="en-US" sz="4000" b="1" dirty="0">
              <a:solidFill>
                <a:schemeClr val="bg1"/>
              </a:solidFill>
              <a:latin typeface="華康粗圓體" panose="020F0709000000000000" pitchFamily="49" charset="-120"/>
              <a:ea typeface="華康粗圓體" panose="020F0709000000000000" pitchFamily="49" charset="-120"/>
            </a:endParaRPr>
          </a:p>
        </p:txBody>
      </p:sp>
      <p:sp>
        <p:nvSpPr>
          <p:cNvPr id="4" name="文字方塊 3"/>
          <p:cNvSpPr txBox="1"/>
          <p:nvPr/>
        </p:nvSpPr>
        <p:spPr>
          <a:xfrm>
            <a:off x="7010400" y="1789670"/>
            <a:ext cx="1415772" cy="4343400"/>
          </a:xfrm>
          <a:prstGeom prst="rect">
            <a:avLst/>
          </a:prstGeom>
          <a:noFill/>
        </p:spPr>
        <p:txBody>
          <a:bodyPr vert="eaVert" wrap="square" rtlCol="0">
            <a:spAutoFit/>
            <a:scene3d>
              <a:camera prst="orthographicFront"/>
              <a:lightRig rig="threePt" dir="t"/>
            </a:scene3d>
            <a:sp3d extrusionH="57150">
              <a:bevelT w="38100" h="38100" prst="relaxedInset"/>
            </a:sp3d>
          </a:bodyPr>
          <a:lstStyle/>
          <a:p>
            <a:pPr algn="ctr"/>
            <a:r>
              <a:rPr lang="zh-TW" altLang="en-US" sz="8000" b="1" spc="50" dirty="0" smtClean="0">
                <a:ln w="9525" cmpd="sng">
                  <a:solidFill>
                    <a:srgbClr val="FFFF00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華康儷粗圓" panose="020F0709000000000000" pitchFamily="49" charset="-120"/>
                <a:ea typeface="華康儷粗圓" panose="020F0709000000000000" pitchFamily="49" charset="-120"/>
              </a:rPr>
              <a:t>劉銘傳</a:t>
            </a:r>
            <a:endParaRPr lang="zh-TW" altLang="en-US" sz="8000" b="1" spc="50" dirty="0">
              <a:ln w="9525" cmpd="sng">
                <a:solidFill>
                  <a:srgbClr val="FFFF00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  <a:latin typeface="華康儷粗圓" panose="020F0709000000000000" pitchFamily="49" charset="-120"/>
              <a:ea typeface="華康儷粗圓" panose="020F0709000000000000" pitchFamily="49" charset="-120"/>
            </a:endParaRPr>
          </a:p>
        </p:txBody>
      </p:sp>
      <p:sp>
        <p:nvSpPr>
          <p:cNvPr id="9" name="文字方塊 8"/>
          <p:cNvSpPr txBox="1"/>
          <p:nvPr/>
        </p:nvSpPr>
        <p:spPr>
          <a:xfrm>
            <a:off x="358346" y="228600"/>
            <a:ext cx="550905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lang="zh-TW" altLang="en-US" sz="5400" dirty="0" smtClean="0">
                <a:solidFill>
                  <a:schemeClr val="bg1">
                    <a:lumMod val="85000"/>
                  </a:schemeClr>
                </a:solidFill>
                <a:latin typeface="華康儷粗圓" panose="020F0709000000000000" pitchFamily="49" charset="-120"/>
                <a:ea typeface="華康儷粗圓" panose="020F0709000000000000" pitchFamily="49" charset="-120"/>
              </a:rPr>
              <a:t>台灣歷史攻城戰</a:t>
            </a:r>
            <a:endParaRPr lang="zh-TW" altLang="en-US" sz="5400" dirty="0">
              <a:solidFill>
                <a:schemeClr val="bg1">
                  <a:lumMod val="85000"/>
                </a:schemeClr>
              </a:solidFill>
              <a:latin typeface="華康儷粗圓" panose="020F0709000000000000" pitchFamily="49" charset="-120"/>
              <a:ea typeface="華康儷粗圓" panose="020F0709000000000000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7915814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4" grpId="0" animBg="1"/>
      <p:bldP spid="5" grpId="0" animBg="1"/>
      <p:bldP spid="6" grpId="0" animBg="1"/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圖片 7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68" r="11103"/>
          <a:stretch/>
        </p:blipFill>
        <p:spPr>
          <a:xfrm>
            <a:off x="1" y="0"/>
            <a:ext cx="9144000" cy="1334529"/>
          </a:xfrm>
          <a:prstGeom prst="roundRect">
            <a:avLst>
              <a:gd name="adj" fmla="val 3312"/>
            </a:avLst>
          </a:prstGeom>
          <a:ln w="57150"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</p:pic>
      <p:sp>
        <p:nvSpPr>
          <p:cNvPr id="3074" name="圓角矩形 3"/>
          <p:cNvSpPr>
            <a:spLocks noChangeArrowheads="1"/>
          </p:cNvSpPr>
          <p:nvPr/>
        </p:nvSpPr>
        <p:spPr bwMode="auto">
          <a:xfrm>
            <a:off x="381000" y="1752600"/>
            <a:ext cx="5867400" cy="1066800"/>
          </a:xfrm>
          <a:prstGeom prst="roundRect">
            <a:avLst>
              <a:gd name="adj" fmla="val 16667"/>
            </a:avLst>
          </a:prstGeom>
          <a:solidFill>
            <a:srgbClr val="00B050"/>
          </a:solidFill>
          <a:ln w="9525" algn="ctr">
            <a:noFill/>
            <a:round/>
            <a:headEnd/>
            <a:tailEnd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anchor="ctr" anchorCtr="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4000" b="1" dirty="0" smtClean="0">
                <a:solidFill>
                  <a:schemeClr val="bg1"/>
                </a:solidFill>
                <a:latin typeface="華康粗圓體" panose="020F0709000000000000" pitchFamily="49" charset="-120"/>
                <a:ea typeface="華康粗圓體" panose="020F0709000000000000" pitchFamily="49" charset="-120"/>
              </a:rPr>
              <a:t>1.</a:t>
            </a:r>
            <a:r>
              <a:rPr lang="zh-TW" altLang="en-US" sz="4000" b="1" dirty="0" smtClean="0">
                <a:solidFill>
                  <a:schemeClr val="bg1"/>
                </a:solidFill>
                <a:latin typeface="華康粗圓體" panose="020F0709000000000000" pitchFamily="49" charset="-120"/>
                <a:ea typeface="華康粗圓體" panose="020F0709000000000000" pitchFamily="49" charset="-120"/>
              </a:rPr>
              <a:t>半線</a:t>
            </a:r>
            <a:endParaRPr lang="zh-TW" altLang="en-US" sz="4000" b="1" dirty="0">
              <a:solidFill>
                <a:schemeClr val="bg1"/>
              </a:solidFill>
              <a:latin typeface="華康粗圓體" panose="020F0709000000000000" pitchFamily="49" charset="-120"/>
              <a:ea typeface="華康粗圓體" panose="020F0709000000000000" pitchFamily="49" charset="-120"/>
            </a:endParaRPr>
          </a:p>
        </p:txBody>
      </p:sp>
      <p:sp>
        <p:nvSpPr>
          <p:cNvPr id="3" name="圓角矩形 2"/>
          <p:cNvSpPr/>
          <p:nvPr/>
        </p:nvSpPr>
        <p:spPr bwMode="auto">
          <a:xfrm>
            <a:off x="6324600" y="228600"/>
            <a:ext cx="2514600" cy="838200"/>
          </a:xfrm>
          <a:prstGeom prst="roundRect">
            <a:avLst/>
          </a:prstGeom>
          <a:solidFill>
            <a:srgbClr val="00B0F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zh-TW" altLang="en-US" sz="2400" b="1" dirty="0" smtClean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行動</a:t>
            </a:r>
            <a:r>
              <a:rPr lang="zh-TW" altLang="en-US" sz="2400" b="1" dirty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閱讀</a:t>
            </a:r>
            <a:r>
              <a:rPr lang="zh-TW" altLang="en-US" sz="2400" b="1" dirty="0" smtClean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～</a:t>
            </a:r>
            <a:endParaRPr lang="en-US" altLang="zh-TW" sz="2400" b="1" dirty="0" smtClean="0">
              <a:solidFill>
                <a:schemeClr val="bg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zh-TW" altLang="en-US" sz="2400" b="1" dirty="0" smtClean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福</a:t>
            </a:r>
            <a:r>
              <a:rPr lang="zh-TW" altLang="en-US" sz="2400" b="1" dirty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爾摩沙</a:t>
            </a:r>
            <a:r>
              <a:rPr lang="zh-TW" altLang="en-US" sz="2400" b="1" dirty="0" smtClean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探險趣</a:t>
            </a:r>
            <a:endParaRPr kumimoji="0" lang="zh-TW" altLang="en-US" sz="24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圓角矩形 3"/>
          <p:cNvSpPr>
            <a:spLocks noChangeArrowheads="1"/>
          </p:cNvSpPr>
          <p:nvPr/>
        </p:nvSpPr>
        <p:spPr bwMode="auto">
          <a:xfrm>
            <a:off x="381000" y="3352800"/>
            <a:ext cx="5867400" cy="1066800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 algn="ctr">
            <a:noFill/>
            <a:round/>
            <a:headEnd/>
            <a:tailEnd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anchor="ctr" anchorCtr="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4000" b="1" dirty="0">
                <a:latin typeface="華康粗圓體" panose="020F0709000000000000" pitchFamily="49" charset="-120"/>
                <a:ea typeface="華康粗圓體" panose="020F0709000000000000" pitchFamily="49" charset="-120"/>
              </a:rPr>
              <a:t>2</a:t>
            </a:r>
            <a:r>
              <a:rPr lang="en-US" altLang="zh-TW" sz="4000" b="1" dirty="0" smtClean="0">
                <a:latin typeface="華康粗圓體" panose="020F0709000000000000" pitchFamily="49" charset="-120"/>
                <a:ea typeface="華康粗圓體" panose="020F0709000000000000" pitchFamily="49" charset="-120"/>
              </a:rPr>
              <a:t>.</a:t>
            </a:r>
            <a:r>
              <a:rPr lang="zh-TW" altLang="en-US" sz="4000" b="1" dirty="0" smtClean="0">
                <a:latin typeface="華康粗圓體" panose="020F0709000000000000" pitchFamily="49" charset="-120"/>
                <a:ea typeface="華康粗圓體" panose="020F0709000000000000" pitchFamily="49" charset="-120"/>
              </a:rPr>
              <a:t>林先生</a:t>
            </a:r>
            <a:endParaRPr lang="zh-TW" altLang="en-US" sz="4000" b="1" dirty="0">
              <a:latin typeface="華康粗圓體" panose="020F0709000000000000" pitchFamily="49" charset="-120"/>
              <a:ea typeface="華康粗圓體" panose="020F0709000000000000" pitchFamily="49" charset="-120"/>
            </a:endParaRPr>
          </a:p>
        </p:txBody>
      </p:sp>
      <p:sp>
        <p:nvSpPr>
          <p:cNvPr id="6" name="圓角矩形 3"/>
          <p:cNvSpPr>
            <a:spLocks noChangeArrowheads="1"/>
          </p:cNvSpPr>
          <p:nvPr/>
        </p:nvSpPr>
        <p:spPr bwMode="auto">
          <a:xfrm>
            <a:off x="358346" y="5029200"/>
            <a:ext cx="5867400" cy="1066800"/>
          </a:xfrm>
          <a:prstGeom prst="roundRect">
            <a:avLst>
              <a:gd name="adj" fmla="val 16667"/>
            </a:avLst>
          </a:prstGeom>
          <a:solidFill>
            <a:srgbClr val="FF7C80"/>
          </a:solidFill>
          <a:ln w="9525" algn="ctr">
            <a:noFill/>
            <a:round/>
            <a:headEnd/>
            <a:tailEnd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anchor="ctr" anchorCtr="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4000" b="1" dirty="0" smtClean="0">
                <a:solidFill>
                  <a:schemeClr val="bg1"/>
                </a:solidFill>
                <a:latin typeface="華康粗圓體" panose="020F0709000000000000" pitchFamily="49" charset="-120"/>
                <a:ea typeface="華康粗圓體" panose="020F0709000000000000" pitchFamily="49" charset="-120"/>
              </a:rPr>
              <a:t>3.</a:t>
            </a:r>
            <a:r>
              <a:rPr lang="zh-TW" altLang="en-US" sz="4000" b="1" dirty="0" smtClean="0">
                <a:solidFill>
                  <a:schemeClr val="bg1"/>
                </a:solidFill>
                <a:latin typeface="華康粗圓體" panose="020F0709000000000000" pitchFamily="49" charset="-120"/>
                <a:ea typeface="華康粗圓體" panose="020F0709000000000000" pitchFamily="49" charset="-120"/>
              </a:rPr>
              <a:t>施世榜開鑿的水圳名</a:t>
            </a:r>
            <a:endParaRPr lang="zh-TW" altLang="en-US" sz="4000" b="1" dirty="0">
              <a:solidFill>
                <a:schemeClr val="bg1"/>
              </a:solidFill>
              <a:latin typeface="華康粗圓體" panose="020F0709000000000000" pitchFamily="49" charset="-120"/>
              <a:ea typeface="華康粗圓體" panose="020F0709000000000000" pitchFamily="49" charset="-120"/>
            </a:endParaRPr>
          </a:p>
        </p:txBody>
      </p:sp>
      <p:sp>
        <p:nvSpPr>
          <p:cNvPr id="4" name="文字方塊 3"/>
          <p:cNvSpPr txBox="1"/>
          <p:nvPr/>
        </p:nvSpPr>
        <p:spPr>
          <a:xfrm>
            <a:off x="7010400" y="1789670"/>
            <a:ext cx="1415772" cy="4343400"/>
          </a:xfrm>
          <a:prstGeom prst="rect">
            <a:avLst/>
          </a:prstGeom>
          <a:noFill/>
        </p:spPr>
        <p:txBody>
          <a:bodyPr vert="eaVert" wrap="square" rtlCol="0">
            <a:spAutoFit/>
            <a:scene3d>
              <a:camera prst="orthographicFront"/>
              <a:lightRig rig="threePt" dir="t"/>
            </a:scene3d>
            <a:sp3d extrusionH="57150">
              <a:bevelT w="38100" h="38100" prst="relaxedInset"/>
            </a:sp3d>
          </a:bodyPr>
          <a:lstStyle/>
          <a:p>
            <a:pPr algn="ctr"/>
            <a:r>
              <a:rPr lang="zh-TW" altLang="en-US" sz="8000" b="1" spc="50" dirty="0" smtClean="0">
                <a:ln w="9525" cmpd="sng">
                  <a:solidFill>
                    <a:srgbClr val="FFFF00"/>
                  </a:solidFill>
                  <a:prstDash val="solid"/>
                </a:ln>
                <a:solidFill>
                  <a:srgbClr val="CCFF33"/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華康儷粗圓" panose="020F0709000000000000" pitchFamily="49" charset="-120"/>
                <a:ea typeface="華康儷粗圓" panose="020F0709000000000000" pitchFamily="49" charset="-120"/>
              </a:rPr>
              <a:t>八堡圳</a:t>
            </a:r>
            <a:endParaRPr lang="zh-TW" altLang="en-US" sz="8000" b="1" spc="50" dirty="0">
              <a:ln w="9525" cmpd="sng">
                <a:solidFill>
                  <a:srgbClr val="FFFF00"/>
                </a:solidFill>
                <a:prstDash val="solid"/>
              </a:ln>
              <a:solidFill>
                <a:srgbClr val="CCFF33"/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  <a:latin typeface="華康儷粗圓" panose="020F0709000000000000" pitchFamily="49" charset="-120"/>
              <a:ea typeface="華康儷粗圓" panose="020F0709000000000000" pitchFamily="49" charset="-120"/>
            </a:endParaRPr>
          </a:p>
        </p:txBody>
      </p:sp>
      <p:sp>
        <p:nvSpPr>
          <p:cNvPr id="9" name="文字方塊 8"/>
          <p:cNvSpPr txBox="1"/>
          <p:nvPr/>
        </p:nvSpPr>
        <p:spPr>
          <a:xfrm>
            <a:off x="358346" y="228600"/>
            <a:ext cx="550905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lang="zh-TW" altLang="en-US" sz="5400" dirty="0" smtClean="0">
                <a:solidFill>
                  <a:schemeClr val="bg1">
                    <a:lumMod val="85000"/>
                  </a:schemeClr>
                </a:solidFill>
                <a:latin typeface="華康儷粗圓" panose="020F0709000000000000" pitchFamily="49" charset="-120"/>
                <a:ea typeface="華康儷粗圓" panose="020F0709000000000000" pitchFamily="49" charset="-120"/>
              </a:rPr>
              <a:t>台灣歷史攻城戰</a:t>
            </a:r>
            <a:endParaRPr lang="zh-TW" altLang="en-US" sz="5400" dirty="0">
              <a:solidFill>
                <a:schemeClr val="bg1">
                  <a:lumMod val="85000"/>
                </a:schemeClr>
              </a:solidFill>
              <a:latin typeface="華康儷粗圓" panose="020F0709000000000000" pitchFamily="49" charset="-120"/>
              <a:ea typeface="華康儷粗圓" panose="020F0709000000000000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0054179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5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6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8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0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2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4" grpId="0" animBg="1"/>
      <p:bldP spid="5" grpId="0" animBg="1"/>
      <p:bldP spid="6" grpId="0" animBg="1"/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圖片 7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68" r="11103"/>
          <a:stretch/>
        </p:blipFill>
        <p:spPr>
          <a:xfrm>
            <a:off x="1" y="0"/>
            <a:ext cx="9144000" cy="1334529"/>
          </a:xfrm>
          <a:prstGeom prst="roundRect">
            <a:avLst>
              <a:gd name="adj" fmla="val 3312"/>
            </a:avLst>
          </a:prstGeom>
          <a:ln w="57150"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</p:pic>
      <p:sp>
        <p:nvSpPr>
          <p:cNvPr id="3074" name="圓角矩形 3"/>
          <p:cNvSpPr>
            <a:spLocks noChangeArrowheads="1"/>
          </p:cNvSpPr>
          <p:nvPr/>
        </p:nvSpPr>
        <p:spPr bwMode="auto">
          <a:xfrm>
            <a:off x="381000" y="1752600"/>
            <a:ext cx="6019800" cy="1066800"/>
          </a:xfrm>
          <a:prstGeom prst="roundRect">
            <a:avLst>
              <a:gd name="adj" fmla="val 16667"/>
            </a:avLst>
          </a:prstGeom>
          <a:solidFill>
            <a:srgbClr val="00B050"/>
          </a:solidFill>
          <a:ln w="9525" algn="ctr">
            <a:noFill/>
            <a:round/>
            <a:headEnd/>
            <a:tailEnd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anchor="ctr" anchorCtr="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4000" b="1" dirty="0" smtClean="0">
                <a:solidFill>
                  <a:schemeClr val="bg1"/>
                </a:solidFill>
                <a:latin typeface="華康粗圓體" panose="020F0709000000000000" pitchFamily="49" charset="-120"/>
                <a:ea typeface="華康粗圓體" panose="020F0709000000000000" pitchFamily="49" charset="-120"/>
              </a:rPr>
              <a:t>1.</a:t>
            </a:r>
            <a:r>
              <a:rPr lang="zh-TW" altLang="en-US" sz="4000" b="1" dirty="0" smtClean="0">
                <a:solidFill>
                  <a:schemeClr val="bg1"/>
                </a:solidFill>
                <a:latin typeface="華康粗圓體" panose="020F0709000000000000" pitchFamily="49" charset="-120"/>
                <a:ea typeface="華康粗圓體" panose="020F0709000000000000" pitchFamily="49" charset="-120"/>
              </a:rPr>
              <a:t>平定林爽文、張丙事件</a:t>
            </a:r>
            <a:endParaRPr lang="zh-TW" altLang="en-US" sz="4000" b="1" dirty="0">
              <a:solidFill>
                <a:schemeClr val="bg1"/>
              </a:solidFill>
              <a:latin typeface="華康粗圓體" panose="020F0709000000000000" pitchFamily="49" charset="-120"/>
              <a:ea typeface="華康粗圓體" panose="020F0709000000000000" pitchFamily="49" charset="-120"/>
            </a:endParaRPr>
          </a:p>
        </p:txBody>
      </p:sp>
      <p:sp>
        <p:nvSpPr>
          <p:cNvPr id="3" name="圓角矩形 2"/>
          <p:cNvSpPr/>
          <p:nvPr/>
        </p:nvSpPr>
        <p:spPr bwMode="auto">
          <a:xfrm>
            <a:off x="6324600" y="228600"/>
            <a:ext cx="2514600" cy="838200"/>
          </a:xfrm>
          <a:prstGeom prst="roundRect">
            <a:avLst/>
          </a:prstGeom>
          <a:solidFill>
            <a:srgbClr val="00B0F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zh-TW" altLang="en-US" sz="2400" b="1" dirty="0" smtClean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行動</a:t>
            </a:r>
            <a:r>
              <a:rPr lang="zh-TW" altLang="en-US" sz="2400" b="1" dirty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閱讀</a:t>
            </a:r>
            <a:r>
              <a:rPr lang="zh-TW" altLang="en-US" sz="2400" b="1" dirty="0" smtClean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～</a:t>
            </a:r>
            <a:endParaRPr lang="en-US" altLang="zh-TW" sz="2400" b="1" dirty="0" smtClean="0">
              <a:solidFill>
                <a:schemeClr val="bg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zh-TW" altLang="en-US" sz="2400" b="1" dirty="0" smtClean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福</a:t>
            </a:r>
            <a:r>
              <a:rPr lang="zh-TW" altLang="en-US" sz="2400" b="1" dirty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爾摩沙</a:t>
            </a:r>
            <a:r>
              <a:rPr lang="zh-TW" altLang="en-US" sz="2400" b="1" dirty="0" smtClean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探險趣</a:t>
            </a:r>
            <a:endParaRPr kumimoji="0" lang="zh-TW" altLang="en-US" sz="24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圓角矩形 3"/>
          <p:cNvSpPr>
            <a:spLocks noChangeArrowheads="1"/>
          </p:cNvSpPr>
          <p:nvPr/>
        </p:nvSpPr>
        <p:spPr bwMode="auto">
          <a:xfrm>
            <a:off x="381000" y="3352800"/>
            <a:ext cx="6019800" cy="1066800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 algn="ctr">
            <a:noFill/>
            <a:round/>
            <a:headEnd/>
            <a:tailEnd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anchor="ctr" anchorCtr="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4000" b="1" dirty="0">
                <a:latin typeface="華康粗圓體" panose="020F0709000000000000" pitchFamily="49" charset="-120"/>
                <a:ea typeface="華康粗圓體" panose="020F0709000000000000" pitchFamily="49" charset="-120"/>
              </a:rPr>
              <a:t>2</a:t>
            </a:r>
            <a:r>
              <a:rPr lang="en-US" altLang="zh-TW" sz="4000" b="1" dirty="0" smtClean="0">
                <a:latin typeface="華康粗圓體" panose="020F0709000000000000" pitchFamily="49" charset="-120"/>
                <a:ea typeface="華康粗圓體" panose="020F0709000000000000" pitchFamily="49" charset="-120"/>
              </a:rPr>
              <a:t>.</a:t>
            </a:r>
            <a:r>
              <a:rPr lang="zh-TW" altLang="en-US" sz="4000" b="1" dirty="0" smtClean="0">
                <a:latin typeface="華康粗圓體" panose="020F0709000000000000" pitchFamily="49" charset="-120"/>
                <a:ea typeface="華康粗圓體" panose="020F0709000000000000" pitchFamily="49" charset="-120"/>
              </a:rPr>
              <a:t>太子太保</a:t>
            </a:r>
            <a:endParaRPr lang="zh-TW" altLang="en-US" sz="4000" b="1" dirty="0">
              <a:latin typeface="華康粗圓體" panose="020F0709000000000000" pitchFamily="49" charset="-120"/>
              <a:ea typeface="華康粗圓體" panose="020F0709000000000000" pitchFamily="49" charset="-120"/>
            </a:endParaRPr>
          </a:p>
        </p:txBody>
      </p:sp>
      <p:sp>
        <p:nvSpPr>
          <p:cNvPr id="6" name="圓角矩形 3"/>
          <p:cNvSpPr>
            <a:spLocks noChangeArrowheads="1"/>
          </p:cNvSpPr>
          <p:nvPr/>
        </p:nvSpPr>
        <p:spPr bwMode="auto">
          <a:xfrm>
            <a:off x="358346" y="4953000"/>
            <a:ext cx="6042454" cy="1447800"/>
          </a:xfrm>
          <a:prstGeom prst="roundRect">
            <a:avLst>
              <a:gd name="adj" fmla="val 16667"/>
            </a:avLst>
          </a:prstGeom>
          <a:solidFill>
            <a:srgbClr val="FF7C80"/>
          </a:solidFill>
          <a:ln w="9525" algn="ctr">
            <a:noFill/>
            <a:round/>
            <a:headEnd/>
            <a:tailEnd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anchor="ctr" anchorCtr="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542925" indent="-542925"/>
            <a:r>
              <a:rPr lang="en-US" altLang="zh-TW" sz="4000" b="1" dirty="0" smtClean="0">
                <a:solidFill>
                  <a:schemeClr val="bg1"/>
                </a:solidFill>
                <a:latin typeface="華康粗圓體" panose="020F0709000000000000" pitchFamily="49" charset="-120"/>
                <a:ea typeface="華康粗圓體" panose="020F0709000000000000" pitchFamily="49" charset="-120"/>
              </a:rPr>
              <a:t>3.</a:t>
            </a:r>
            <a:r>
              <a:rPr lang="zh-TW" altLang="en-US" sz="4000" b="1" dirty="0" smtClean="0">
                <a:solidFill>
                  <a:schemeClr val="bg1"/>
                </a:solidFill>
                <a:latin typeface="華康粗圓體" panose="020F0709000000000000" pitchFamily="49" charset="-120"/>
                <a:ea typeface="華康粗圓體" panose="020F0709000000000000" pitchFamily="49" charset="-120"/>
              </a:rPr>
              <a:t>清代第一位台灣籍的水師提督</a:t>
            </a:r>
            <a:endParaRPr lang="zh-TW" altLang="en-US" sz="4000" b="1" dirty="0">
              <a:solidFill>
                <a:schemeClr val="bg1"/>
              </a:solidFill>
              <a:latin typeface="華康粗圓體" panose="020F0709000000000000" pitchFamily="49" charset="-120"/>
              <a:ea typeface="華康粗圓體" panose="020F0709000000000000" pitchFamily="49" charset="-120"/>
            </a:endParaRPr>
          </a:p>
        </p:txBody>
      </p:sp>
      <p:sp>
        <p:nvSpPr>
          <p:cNvPr id="4" name="文字方塊 3"/>
          <p:cNvSpPr txBox="1"/>
          <p:nvPr/>
        </p:nvSpPr>
        <p:spPr>
          <a:xfrm>
            <a:off x="7010400" y="1789670"/>
            <a:ext cx="1415772" cy="4343400"/>
          </a:xfrm>
          <a:prstGeom prst="rect">
            <a:avLst/>
          </a:prstGeom>
          <a:noFill/>
        </p:spPr>
        <p:txBody>
          <a:bodyPr vert="eaVert" wrap="square" rtlCol="0">
            <a:spAutoFit/>
            <a:scene3d>
              <a:camera prst="orthographicFront"/>
              <a:lightRig rig="threePt" dir="t"/>
            </a:scene3d>
            <a:sp3d extrusionH="57150">
              <a:bevelT w="38100" h="38100" prst="relaxedInset"/>
            </a:sp3d>
          </a:bodyPr>
          <a:lstStyle/>
          <a:p>
            <a:pPr algn="ctr"/>
            <a:r>
              <a:rPr lang="zh-TW" altLang="en-US" sz="8000" b="1" spc="50" dirty="0" smtClean="0">
                <a:ln w="9525" cmpd="sng">
                  <a:solidFill>
                    <a:srgbClr val="FFFF00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華康儷粗圓" panose="020F0709000000000000" pitchFamily="49" charset="-120"/>
                <a:ea typeface="華康儷粗圓" panose="020F0709000000000000" pitchFamily="49" charset="-120"/>
              </a:rPr>
              <a:t>王得祿</a:t>
            </a:r>
            <a:endParaRPr lang="zh-TW" altLang="en-US" sz="8000" b="1" spc="50" dirty="0">
              <a:ln w="9525" cmpd="sng">
                <a:solidFill>
                  <a:srgbClr val="FFFF00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  <a:latin typeface="華康儷粗圓" panose="020F0709000000000000" pitchFamily="49" charset="-120"/>
              <a:ea typeface="華康儷粗圓" panose="020F0709000000000000" pitchFamily="49" charset="-120"/>
            </a:endParaRPr>
          </a:p>
        </p:txBody>
      </p:sp>
      <p:sp>
        <p:nvSpPr>
          <p:cNvPr id="9" name="文字方塊 8"/>
          <p:cNvSpPr txBox="1"/>
          <p:nvPr/>
        </p:nvSpPr>
        <p:spPr>
          <a:xfrm>
            <a:off x="358346" y="228600"/>
            <a:ext cx="550905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lang="zh-TW" altLang="en-US" sz="5400" dirty="0" smtClean="0">
                <a:solidFill>
                  <a:schemeClr val="bg1">
                    <a:lumMod val="85000"/>
                  </a:schemeClr>
                </a:solidFill>
                <a:latin typeface="華康儷粗圓" panose="020F0709000000000000" pitchFamily="49" charset="-120"/>
                <a:ea typeface="華康儷粗圓" panose="020F0709000000000000" pitchFamily="49" charset="-120"/>
              </a:rPr>
              <a:t>台灣歷史攻城戰</a:t>
            </a:r>
            <a:endParaRPr lang="zh-TW" altLang="en-US" sz="5400" dirty="0">
              <a:solidFill>
                <a:schemeClr val="bg1">
                  <a:lumMod val="85000"/>
                </a:schemeClr>
              </a:solidFill>
              <a:latin typeface="華康儷粗圓" panose="020F0709000000000000" pitchFamily="49" charset="-120"/>
              <a:ea typeface="華康儷粗圓" panose="020F0709000000000000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4676367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4" grpId="0" animBg="1"/>
      <p:bldP spid="5" grpId="0" animBg="1"/>
      <p:bldP spid="6" grpId="0" animBg="1"/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圖片 7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68" r="11103"/>
          <a:stretch/>
        </p:blipFill>
        <p:spPr>
          <a:xfrm>
            <a:off x="1" y="0"/>
            <a:ext cx="9144000" cy="1334529"/>
          </a:xfrm>
          <a:prstGeom prst="roundRect">
            <a:avLst>
              <a:gd name="adj" fmla="val 3312"/>
            </a:avLst>
          </a:prstGeom>
          <a:ln w="57150"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</p:pic>
      <p:sp>
        <p:nvSpPr>
          <p:cNvPr id="3074" name="圓角矩形 3"/>
          <p:cNvSpPr>
            <a:spLocks noChangeArrowheads="1"/>
          </p:cNvSpPr>
          <p:nvPr/>
        </p:nvSpPr>
        <p:spPr bwMode="auto">
          <a:xfrm>
            <a:off x="381000" y="1752600"/>
            <a:ext cx="5867400" cy="1066800"/>
          </a:xfrm>
          <a:prstGeom prst="roundRect">
            <a:avLst>
              <a:gd name="adj" fmla="val 16667"/>
            </a:avLst>
          </a:prstGeom>
          <a:solidFill>
            <a:srgbClr val="00B050"/>
          </a:solidFill>
          <a:ln w="9525" algn="ctr">
            <a:noFill/>
            <a:round/>
            <a:headEnd/>
            <a:tailEnd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anchor="ctr" anchorCtr="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4000" b="1" dirty="0" smtClean="0">
                <a:solidFill>
                  <a:schemeClr val="bg1"/>
                </a:solidFill>
                <a:latin typeface="華康粗圓體" panose="020F0709000000000000" pitchFamily="49" charset="-120"/>
                <a:ea typeface="華康粗圓體" panose="020F0709000000000000" pitchFamily="49" charset="-120"/>
              </a:rPr>
              <a:t>1.</a:t>
            </a:r>
            <a:r>
              <a:rPr lang="zh-TW" altLang="en-US" sz="4000" b="1" dirty="0" smtClean="0">
                <a:solidFill>
                  <a:schemeClr val="bg1"/>
                </a:solidFill>
                <a:latin typeface="華康粗圓體" panose="020F0709000000000000" pitchFamily="49" charset="-120"/>
                <a:ea typeface="華康粗圓體" panose="020F0709000000000000" pitchFamily="49" charset="-120"/>
              </a:rPr>
              <a:t>龍山寺、祖師廟</a:t>
            </a:r>
            <a:endParaRPr lang="zh-TW" altLang="en-US" sz="4000" b="1" dirty="0">
              <a:solidFill>
                <a:schemeClr val="bg1"/>
              </a:solidFill>
              <a:latin typeface="華康粗圓體" panose="020F0709000000000000" pitchFamily="49" charset="-120"/>
              <a:ea typeface="華康粗圓體" panose="020F0709000000000000" pitchFamily="49" charset="-120"/>
            </a:endParaRPr>
          </a:p>
        </p:txBody>
      </p:sp>
      <p:sp>
        <p:nvSpPr>
          <p:cNvPr id="3" name="圓角矩形 2"/>
          <p:cNvSpPr/>
          <p:nvPr/>
        </p:nvSpPr>
        <p:spPr bwMode="auto">
          <a:xfrm>
            <a:off x="6324600" y="228600"/>
            <a:ext cx="2514600" cy="838200"/>
          </a:xfrm>
          <a:prstGeom prst="roundRect">
            <a:avLst/>
          </a:prstGeom>
          <a:solidFill>
            <a:srgbClr val="00B0F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zh-TW" altLang="en-US" sz="2400" b="1" dirty="0" smtClean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行動</a:t>
            </a:r>
            <a:r>
              <a:rPr lang="zh-TW" altLang="en-US" sz="2400" b="1" dirty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閱讀</a:t>
            </a:r>
            <a:r>
              <a:rPr lang="zh-TW" altLang="en-US" sz="2400" b="1" dirty="0" smtClean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～</a:t>
            </a:r>
            <a:endParaRPr lang="en-US" altLang="zh-TW" sz="2400" b="1" dirty="0" smtClean="0">
              <a:solidFill>
                <a:schemeClr val="bg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zh-TW" altLang="en-US" sz="2400" b="1" dirty="0" smtClean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福</a:t>
            </a:r>
            <a:r>
              <a:rPr lang="zh-TW" altLang="en-US" sz="2400" b="1" dirty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爾摩沙</a:t>
            </a:r>
            <a:r>
              <a:rPr lang="zh-TW" altLang="en-US" sz="2400" b="1" dirty="0" smtClean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探險趣</a:t>
            </a:r>
            <a:endParaRPr kumimoji="0" lang="zh-TW" altLang="en-US" sz="24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圓角矩形 3"/>
          <p:cNvSpPr>
            <a:spLocks noChangeArrowheads="1"/>
          </p:cNvSpPr>
          <p:nvPr/>
        </p:nvSpPr>
        <p:spPr bwMode="auto">
          <a:xfrm>
            <a:off x="381000" y="3352800"/>
            <a:ext cx="5867400" cy="1066800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 algn="ctr">
            <a:noFill/>
            <a:round/>
            <a:headEnd/>
            <a:tailEnd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anchor="ctr" anchorCtr="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4000" b="1" dirty="0">
                <a:latin typeface="華康粗圓體" panose="020F0709000000000000" pitchFamily="49" charset="-120"/>
                <a:ea typeface="華康粗圓體" panose="020F0709000000000000" pitchFamily="49" charset="-120"/>
              </a:rPr>
              <a:t>2</a:t>
            </a:r>
            <a:r>
              <a:rPr lang="en-US" altLang="zh-TW" sz="4000" b="1" dirty="0" smtClean="0">
                <a:latin typeface="華康粗圓體" panose="020F0709000000000000" pitchFamily="49" charset="-120"/>
                <a:ea typeface="華康粗圓體" panose="020F0709000000000000" pitchFamily="49" charset="-120"/>
              </a:rPr>
              <a:t>.</a:t>
            </a:r>
            <a:r>
              <a:rPr lang="zh-TW" altLang="en-US" sz="4000" b="1" dirty="0" smtClean="0">
                <a:latin typeface="華康粗圓體" panose="020F0709000000000000" pitchFamily="49" charset="-120"/>
                <a:ea typeface="華康粗圓體" panose="020F0709000000000000" pitchFamily="49" charset="-120"/>
              </a:rPr>
              <a:t>三邑人、同安人</a:t>
            </a:r>
            <a:endParaRPr lang="zh-TW" altLang="en-US" sz="4000" b="1" dirty="0">
              <a:latin typeface="華康粗圓體" panose="020F0709000000000000" pitchFamily="49" charset="-120"/>
              <a:ea typeface="華康粗圓體" panose="020F0709000000000000" pitchFamily="49" charset="-120"/>
            </a:endParaRPr>
          </a:p>
        </p:txBody>
      </p:sp>
      <p:sp>
        <p:nvSpPr>
          <p:cNvPr id="6" name="圓角矩形 3"/>
          <p:cNvSpPr>
            <a:spLocks noChangeArrowheads="1"/>
          </p:cNvSpPr>
          <p:nvPr/>
        </p:nvSpPr>
        <p:spPr bwMode="auto">
          <a:xfrm>
            <a:off x="358346" y="4953000"/>
            <a:ext cx="5867400" cy="1371600"/>
          </a:xfrm>
          <a:prstGeom prst="roundRect">
            <a:avLst>
              <a:gd name="adj" fmla="val 16667"/>
            </a:avLst>
          </a:prstGeom>
          <a:solidFill>
            <a:srgbClr val="FF7C80"/>
          </a:solidFill>
          <a:ln w="9525" algn="ctr">
            <a:noFill/>
            <a:round/>
            <a:headEnd/>
            <a:tailEnd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anchor="ctr" anchorCtr="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44500" indent="-444500"/>
            <a:r>
              <a:rPr lang="en-US" altLang="zh-TW" sz="4000" b="1" dirty="0" smtClean="0">
                <a:solidFill>
                  <a:schemeClr val="bg1"/>
                </a:solidFill>
                <a:latin typeface="華康粗圓體" panose="020F0709000000000000" pitchFamily="49" charset="-120"/>
                <a:ea typeface="華康粗圓體" panose="020F0709000000000000" pitchFamily="49" charset="-120"/>
              </a:rPr>
              <a:t>3.</a:t>
            </a:r>
            <a:r>
              <a:rPr lang="zh-TW" altLang="en-US" sz="4000" b="1" dirty="0" smtClean="0">
                <a:solidFill>
                  <a:schemeClr val="bg1"/>
                </a:solidFill>
                <a:latin typeface="華康粗圓體" panose="020F0709000000000000" pitchFamily="49" charset="-120"/>
                <a:ea typeface="華康粗圓體" panose="020F0709000000000000" pitchFamily="49" charset="-120"/>
              </a:rPr>
              <a:t>清代發生在「艋舺」的械鬥事件</a:t>
            </a:r>
            <a:endParaRPr lang="zh-TW" altLang="en-US" sz="4000" b="1" dirty="0">
              <a:solidFill>
                <a:schemeClr val="bg1"/>
              </a:solidFill>
              <a:latin typeface="華康粗圓體" panose="020F0709000000000000" pitchFamily="49" charset="-120"/>
              <a:ea typeface="華康粗圓體" panose="020F0709000000000000" pitchFamily="49" charset="-120"/>
            </a:endParaRPr>
          </a:p>
        </p:txBody>
      </p:sp>
      <p:sp>
        <p:nvSpPr>
          <p:cNvPr id="4" name="文字方塊 3"/>
          <p:cNvSpPr txBox="1"/>
          <p:nvPr/>
        </p:nvSpPr>
        <p:spPr>
          <a:xfrm>
            <a:off x="7010400" y="1789670"/>
            <a:ext cx="1415772" cy="4343400"/>
          </a:xfrm>
          <a:prstGeom prst="rect">
            <a:avLst/>
          </a:prstGeom>
          <a:noFill/>
        </p:spPr>
        <p:txBody>
          <a:bodyPr vert="eaVert" wrap="square" rtlCol="0">
            <a:spAutoFit/>
            <a:scene3d>
              <a:camera prst="orthographicFront"/>
              <a:lightRig rig="threePt" dir="t"/>
            </a:scene3d>
            <a:sp3d extrusionH="57150">
              <a:bevelT w="38100" h="38100" prst="relaxedInset"/>
            </a:sp3d>
          </a:bodyPr>
          <a:lstStyle/>
          <a:p>
            <a:pPr algn="ctr"/>
            <a:r>
              <a:rPr lang="zh-TW" altLang="en-US" sz="8000" b="1" spc="50" dirty="0" smtClean="0">
                <a:ln w="9525" cmpd="sng">
                  <a:solidFill>
                    <a:srgbClr val="FFFF00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華康儷粗圓" panose="020F0709000000000000" pitchFamily="49" charset="-120"/>
                <a:ea typeface="華康儷粗圓" panose="020F0709000000000000" pitchFamily="49" charset="-120"/>
              </a:rPr>
              <a:t>頂下郊拼</a:t>
            </a:r>
            <a:endParaRPr lang="zh-TW" altLang="en-US" sz="8000" b="1" spc="50" dirty="0">
              <a:ln w="9525" cmpd="sng">
                <a:solidFill>
                  <a:srgbClr val="FFFF00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  <a:latin typeface="華康儷粗圓" panose="020F0709000000000000" pitchFamily="49" charset="-120"/>
              <a:ea typeface="華康儷粗圓" panose="020F0709000000000000" pitchFamily="49" charset="-120"/>
            </a:endParaRPr>
          </a:p>
        </p:txBody>
      </p:sp>
      <p:sp>
        <p:nvSpPr>
          <p:cNvPr id="9" name="文字方塊 8"/>
          <p:cNvSpPr txBox="1"/>
          <p:nvPr/>
        </p:nvSpPr>
        <p:spPr>
          <a:xfrm>
            <a:off x="358346" y="228600"/>
            <a:ext cx="550905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lang="zh-TW" altLang="en-US" sz="5400" dirty="0" smtClean="0">
                <a:solidFill>
                  <a:schemeClr val="bg1">
                    <a:lumMod val="85000"/>
                  </a:schemeClr>
                </a:solidFill>
                <a:latin typeface="華康儷粗圓" panose="020F0709000000000000" pitchFamily="49" charset="-120"/>
                <a:ea typeface="華康儷粗圓" panose="020F0709000000000000" pitchFamily="49" charset="-120"/>
              </a:rPr>
              <a:t>台灣歷史攻城戰</a:t>
            </a:r>
            <a:endParaRPr lang="zh-TW" altLang="en-US" sz="5400" dirty="0">
              <a:solidFill>
                <a:schemeClr val="bg1">
                  <a:lumMod val="85000"/>
                </a:schemeClr>
              </a:solidFill>
              <a:latin typeface="華康儷粗圓" panose="020F0709000000000000" pitchFamily="49" charset="-120"/>
              <a:ea typeface="華康儷粗圓" panose="020F0709000000000000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1430512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4" grpId="0" animBg="1"/>
      <p:bldP spid="5" grpId="0" animBg="1"/>
      <p:bldP spid="6" grpId="0" animBg="1"/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圖片 7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68" r="11103"/>
          <a:stretch/>
        </p:blipFill>
        <p:spPr>
          <a:xfrm>
            <a:off x="1" y="0"/>
            <a:ext cx="9144000" cy="1334529"/>
          </a:xfrm>
          <a:prstGeom prst="roundRect">
            <a:avLst>
              <a:gd name="adj" fmla="val 3312"/>
            </a:avLst>
          </a:prstGeom>
          <a:ln w="57150"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</p:pic>
      <p:sp>
        <p:nvSpPr>
          <p:cNvPr id="3074" name="圓角矩形 3"/>
          <p:cNvSpPr>
            <a:spLocks noChangeArrowheads="1"/>
          </p:cNvSpPr>
          <p:nvPr/>
        </p:nvSpPr>
        <p:spPr bwMode="auto">
          <a:xfrm>
            <a:off x="381000" y="1752600"/>
            <a:ext cx="6019800" cy="1066800"/>
          </a:xfrm>
          <a:prstGeom prst="roundRect">
            <a:avLst>
              <a:gd name="adj" fmla="val 16667"/>
            </a:avLst>
          </a:prstGeom>
          <a:solidFill>
            <a:srgbClr val="00B050"/>
          </a:solidFill>
          <a:ln w="9525" algn="ctr">
            <a:noFill/>
            <a:round/>
            <a:headEnd/>
            <a:tailEnd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anchor="ctr" anchorCtr="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4000" b="1" dirty="0" smtClean="0">
                <a:solidFill>
                  <a:schemeClr val="bg1"/>
                </a:solidFill>
                <a:latin typeface="華康粗圓體" panose="020F0709000000000000" pitchFamily="49" charset="-120"/>
                <a:ea typeface="華康粗圓體" panose="020F0709000000000000" pitchFamily="49" charset="-120"/>
              </a:rPr>
              <a:t>1.</a:t>
            </a:r>
            <a:r>
              <a:rPr lang="zh-TW" altLang="en-US" sz="4000" b="1" dirty="0" smtClean="0">
                <a:solidFill>
                  <a:schemeClr val="bg1"/>
                </a:solidFill>
                <a:latin typeface="華康粗圓體" panose="020F0709000000000000" pitchFamily="49" charset="-120"/>
                <a:ea typeface="華康粗圓體" panose="020F0709000000000000" pitchFamily="49" charset="-120"/>
              </a:rPr>
              <a:t>劉六麻子</a:t>
            </a:r>
            <a:endParaRPr lang="zh-TW" altLang="en-US" sz="4000" b="1" dirty="0">
              <a:solidFill>
                <a:schemeClr val="bg1"/>
              </a:solidFill>
              <a:latin typeface="華康粗圓體" panose="020F0709000000000000" pitchFamily="49" charset="-120"/>
              <a:ea typeface="華康粗圓體" panose="020F0709000000000000" pitchFamily="49" charset="-120"/>
            </a:endParaRPr>
          </a:p>
        </p:txBody>
      </p:sp>
      <p:sp>
        <p:nvSpPr>
          <p:cNvPr id="3" name="圓角矩形 2"/>
          <p:cNvSpPr/>
          <p:nvPr/>
        </p:nvSpPr>
        <p:spPr bwMode="auto">
          <a:xfrm>
            <a:off x="6324600" y="228600"/>
            <a:ext cx="2514600" cy="838200"/>
          </a:xfrm>
          <a:prstGeom prst="roundRect">
            <a:avLst/>
          </a:prstGeom>
          <a:solidFill>
            <a:srgbClr val="00B0F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zh-TW" altLang="en-US" sz="2400" b="1" dirty="0" smtClean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行動</a:t>
            </a:r>
            <a:r>
              <a:rPr lang="zh-TW" altLang="en-US" sz="2400" b="1" dirty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閱讀</a:t>
            </a:r>
            <a:r>
              <a:rPr lang="zh-TW" altLang="en-US" sz="2400" b="1" dirty="0" smtClean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～</a:t>
            </a:r>
            <a:endParaRPr lang="en-US" altLang="zh-TW" sz="2400" b="1" dirty="0" smtClean="0">
              <a:solidFill>
                <a:schemeClr val="bg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zh-TW" altLang="en-US" sz="2400" b="1" dirty="0" smtClean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福</a:t>
            </a:r>
            <a:r>
              <a:rPr lang="zh-TW" altLang="en-US" sz="2400" b="1" dirty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爾摩沙</a:t>
            </a:r>
            <a:r>
              <a:rPr lang="zh-TW" altLang="en-US" sz="2400" b="1" dirty="0" smtClean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探險趣</a:t>
            </a:r>
            <a:endParaRPr kumimoji="0" lang="zh-TW" altLang="en-US" sz="24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圓角矩形 3"/>
          <p:cNvSpPr>
            <a:spLocks noChangeArrowheads="1"/>
          </p:cNvSpPr>
          <p:nvPr/>
        </p:nvSpPr>
        <p:spPr bwMode="auto">
          <a:xfrm>
            <a:off x="381000" y="3352800"/>
            <a:ext cx="6019800" cy="1066800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 algn="ctr">
            <a:noFill/>
            <a:round/>
            <a:headEnd/>
            <a:tailEnd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anchor="ctr" anchorCtr="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4000" b="1" dirty="0">
                <a:latin typeface="華康粗圓體" panose="020F0709000000000000" pitchFamily="49" charset="-120"/>
                <a:ea typeface="華康粗圓體" panose="020F0709000000000000" pitchFamily="49" charset="-120"/>
              </a:rPr>
              <a:t>2</a:t>
            </a:r>
            <a:r>
              <a:rPr lang="en-US" altLang="zh-TW" sz="4000" b="1" dirty="0" smtClean="0">
                <a:latin typeface="華康粗圓體" panose="020F0709000000000000" pitchFamily="49" charset="-120"/>
                <a:ea typeface="華康粗圓體" panose="020F0709000000000000" pitchFamily="49" charset="-120"/>
              </a:rPr>
              <a:t>.</a:t>
            </a:r>
            <a:r>
              <a:rPr lang="zh-TW" altLang="en-US" sz="4000" b="1" dirty="0" smtClean="0">
                <a:latin typeface="華康粗圓體" panose="020F0709000000000000" pitchFamily="49" charset="-120"/>
                <a:ea typeface="華康粗圓體" panose="020F0709000000000000" pitchFamily="49" charset="-120"/>
              </a:rPr>
              <a:t>台灣建省</a:t>
            </a:r>
            <a:endParaRPr lang="zh-TW" altLang="en-US" sz="4000" b="1" dirty="0">
              <a:latin typeface="華康粗圓體" panose="020F0709000000000000" pitchFamily="49" charset="-120"/>
              <a:ea typeface="華康粗圓體" panose="020F0709000000000000" pitchFamily="49" charset="-120"/>
            </a:endParaRPr>
          </a:p>
        </p:txBody>
      </p:sp>
      <p:sp>
        <p:nvSpPr>
          <p:cNvPr id="6" name="圓角矩形 3"/>
          <p:cNvSpPr>
            <a:spLocks noChangeArrowheads="1"/>
          </p:cNvSpPr>
          <p:nvPr/>
        </p:nvSpPr>
        <p:spPr bwMode="auto">
          <a:xfrm>
            <a:off x="358346" y="5029200"/>
            <a:ext cx="5966254" cy="1066800"/>
          </a:xfrm>
          <a:prstGeom prst="roundRect">
            <a:avLst>
              <a:gd name="adj" fmla="val 16667"/>
            </a:avLst>
          </a:prstGeom>
          <a:solidFill>
            <a:srgbClr val="FF7C80"/>
          </a:solidFill>
          <a:ln w="9525" algn="ctr">
            <a:noFill/>
            <a:round/>
            <a:headEnd/>
            <a:tailEnd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anchor="ctr" anchorCtr="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4000" b="1" dirty="0" smtClean="0">
                <a:solidFill>
                  <a:schemeClr val="bg1"/>
                </a:solidFill>
                <a:latin typeface="華康粗圓體" panose="020F0709000000000000" pitchFamily="49" charset="-120"/>
                <a:ea typeface="華康粗圓體" panose="020F0709000000000000" pitchFamily="49" charset="-120"/>
              </a:rPr>
              <a:t>3.</a:t>
            </a:r>
            <a:r>
              <a:rPr lang="zh-TW" altLang="en-US" sz="4000" b="1" dirty="0" smtClean="0">
                <a:solidFill>
                  <a:schemeClr val="bg1"/>
                </a:solidFill>
                <a:latin typeface="華康粗圓體" panose="020F0709000000000000" pitchFamily="49" charset="-120"/>
                <a:ea typeface="華康粗圓體" panose="020F0709000000000000" pitchFamily="49" charset="-120"/>
              </a:rPr>
              <a:t>第一台火車、黑色妖馬</a:t>
            </a:r>
            <a:endParaRPr lang="zh-TW" altLang="en-US" sz="4000" b="1" dirty="0">
              <a:solidFill>
                <a:schemeClr val="bg1"/>
              </a:solidFill>
              <a:latin typeface="華康粗圓體" panose="020F0709000000000000" pitchFamily="49" charset="-120"/>
              <a:ea typeface="華康粗圓體" panose="020F0709000000000000" pitchFamily="49" charset="-120"/>
            </a:endParaRPr>
          </a:p>
        </p:txBody>
      </p:sp>
      <p:sp>
        <p:nvSpPr>
          <p:cNvPr id="4" name="文字方塊 3"/>
          <p:cNvSpPr txBox="1"/>
          <p:nvPr/>
        </p:nvSpPr>
        <p:spPr>
          <a:xfrm>
            <a:off x="7010400" y="1789670"/>
            <a:ext cx="1415772" cy="4343400"/>
          </a:xfrm>
          <a:prstGeom prst="rect">
            <a:avLst/>
          </a:prstGeom>
          <a:noFill/>
        </p:spPr>
        <p:txBody>
          <a:bodyPr vert="eaVert" wrap="square" rtlCol="0">
            <a:spAutoFit/>
            <a:scene3d>
              <a:camera prst="orthographicFront"/>
              <a:lightRig rig="threePt" dir="t"/>
            </a:scene3d>
            <a:sp3d extrusionH="57150">
              <a:bevelT w="38100" h="38100" prst="relaxedInset"/>
            </a:sp3d>
          </a:bodyPr>
          <a:lstStyle/>
          <a:p>
            <a:pPr algn="ctr"/>
            <a:r>
              <a:rPr lang="zh-TW" altLang="en-US" sz="8000" b="1" spc="50" dirty="0" smtClean="0">
                <a:ln w="9525" cmpd="sng">
                  <a:solidFill>
                    <a:srgbClr val="FFFF00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華康儷粗圓" panose="020F0709000000000000" pitchFamily="49" charset="-120"/>
                <a:ea typeface="華康儷粗圓" panose="020F0709000000000000" pitchFamily="49" charset="-120"/>
              </a:rPr>
              <a:t>騰雲號</a:t>
            </a:r>
            <a:endParaRPr lang="zh-TW" altLang="en-US" sz="8000" b="1" spc="50" dirty="0">
              <a:ln w="9525" cmpd="sng">
                <a:solidFill>
                  <a:srgbClr val="FFFF00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  <a:latin typeface="華康儷粗圓" panose="020F0709000000000000" pitchFamily="49" charset="-120"/>
              <a:ea typeface="華康儷粗圓" panose="020F0709000000000000" pitchFamily="49" charset="-120"/>
            </a:endParaRPr>
          </a:p>
        </p:txBody>
      </p:sp>
      <p:sp>
        <p:nvSpPr>
          <p:cNvPr id="9" name="文字方塊 8"/>
          <p:cNvSpPr txBox="1"/>
          <p:nvPr/>
        </p:nvSpPr>
        <p:spPr>
          <a:xfrm>
            <a:off x="358346" y="228600"/>
            <a:ext cx="550905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lang="zh-TW" altLang="en-US" sz="5400" dirty="0" smtClean="0">
                <a:solidFill>
                  <a:schemeClr val="bg1">
                    <a:lumMod val="85000"/>
                  </a:schemeClr>
                </a:solidFill>
                <a:latin typeface="華康儷粗圓" panose="020F0709000000000000" pitchFamily="49" charset="-120"/>
                <a:ea typeface="華康儷粗圓" panose="020F0709000000000000" pitchFamily="49" charset="-120"/>
              </a:rPr>
              <a:t>台灣歷史攻城戰</a:t>
            </a:r>
            <a:endParaRPr lang="zh-TW" altLang="en-US" sz="5400" dirty="0">
              <a:solidFill>
                <a:schemeClr val="bg1">
                  <a:lumMod val="85000"/>
                </a:schemeClr>
              </a:solidFill>
              <a:latin typeface="華康儷粗圓" panose="020F0709000000000000" pitchFamily="49" charset="-120"/>
              <a:ea typeface="華康儷粗圓" panose="020F0709000000000000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1966623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4" grpId="0" animBg="1"/>
      <p:bldP spid="5" grpId="0" animBg="1"/>
      <p:bldP spid="6" grpId="0" animBg="1"/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圖片 7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68" r="11103"/>
          <a:stretch/>
        </p:blipFill>
        <p:spPr>
          <a:xfrm>
            <a:off x="1" y="0"/>
            <a:ext cx="9144000" cy="1334529"/>
          </a:xfrm>
          <a:prstGeom prst="roundRect">
            <a:avLst>
              <a:gd name="adj" fmla="val 3312"/>
            </a:avLst>
          </a:prstGeom>
          <a:ln w="57150"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</p:pic>
      <p:sp>
        <p:nvSpPr>
          <p:cNvPr id="3074" name="圓角矩形 3"/>
          <p:cNvSpPr>
            <a:spLocks noChangeArrowheads="1"/>
          </p:cNvSpPr>
          <p:nvPr/>
        </p:nvSpPr>
        <p:spPr bwMode="auto">
          <a:xfrm>
            <a:off x="381000" y="1752600"/>
            <a:ext cx="5867400" cy="1066800"/>
          </a:xfrm>
          <a:prstGeom prst="roundRect">
            <a:avLst>
              <a:gd name="adj" fmla="val 16667"/>
            </a:avLst>
          </a:prstGeom>
          <a:solidFill>
            <a:srgbClr val="00B050"/>
          </a:solidFill>
          <a:ln w="9525" algn="ctr">
            <a:noFill/>
            <a:round/>
            <a:headEnd/>
            <a:tailEnd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anchor="ctr" anchorCtr="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4000" b="1" dirty="0" smtClean="0">
                <a:solidFill>
                  <a:schemeClr val="bg1"/>
                </a:solidFill>
                <a:latin typeface="華康粗圓體" panose="020F0709000000000000" pitchFamily="49" charset="-120"/>
                <a:ea typeface="華康粗圓體" panose="020F0709000000000000" pitchFamily="49" charset="-120"/>
              </a:rPr>
              <a:t>1.</a:t>
            </a:r>
            <a:r>
              <a:rPr lang="zh-TW" altLang="en-US" sz="4000" b="1" dirty="0" smtClean="0">
                <a:solidFill>
                  <a:schemeClr val="bg1"/>
                </a:solidFill>
                <a:latin typeface="華康粗圓體" panose="020F0709000000000000" pitchFamily="49" charset="-120"/>
                <a:ea typeface="華康粗圓體" panose="020F0709000000000000" pitchFamily="49" charset="-120"/>
              </a:rPr>
              <a:t>施琅</a:t>
            </a:r>
            <a:endParaRPr lang="zh-TW" altLang="en-US" sz="4000" b="1" dirty="0">
              <a:solidFill>
                <a:schemeClr val="bg1"/>
              </a:solidFill>
              <a:latin typeface="華康粗圓體" panose="020F0709000000000000" pitchFamily="49" charset="-120"/>
              <a:ea typeface="華康粗圓體" panose="020F0709000000000000" pitchFamily="49" charset="-120"/>
            </a:endParaRPr>
          </a:p>
        </p:txBody>
      </p:sp>
      <p:sp>
        <p:nvSpPr>
          <p:cNvPr id="3" name="圓角矩形 2"/>
          <p:cNvSpPr/>
          <p:nvPr/>
        </p:nvSpPr>
        <p:spPr bwMode="auto">
          <a:xfrm>
            <a:off x="6324600" y="228600"/>
            <a:ext cx="2514600" cy="838200"/>
          </a:xfrm>
          <a:prstGeom prst="roundRect">
            <a:avLst/>
          </a:prstGeom>
          <a:solidFill>
            <a:srgbClr val="00B0F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zh-TW" altLang="en-US" sz="2400" b="1" dirty="0" smtClean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行動</a:t>
            </a:r>
            <a:r>
              <a:rPr lang="zh-TW" altLang="en-US" sz="2400" b="1" dirty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閱讀</a:t>
            </a:r>
            <a:r>
              <a:rPr lang="zh-TW" altLang="en-US" sz="2400" b="1" dirty="0" smtClean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～</a:t>
            </a:r>
            <a:endParaRPr lang="en-US" altLang="zh-TW" sz="2400" b="1" dirty="0" smtClean="0">
              <a:solidFill>
                <a:schemeClr val="bg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zh-TW" altLang="en-US" sz="2400" b="1" dirty="0" smtClean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福</a:t>
            </a:r>
            <a:r>
              <a:rPr lang="zh-TW" altLang="en-US" sz="2400" b="1" dirty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爾摩沙</a:t>
            </a:r>
            <a:r>
              <a:rPr lang="zh-TW" altLang="en-US" sz="2400" b="1" dirty="0" smtClean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探險趣</a:t>
            </a:r>
            <a:endParaRPr kumimoji="0" lang="zh-TW" altLang="en-US" sz="24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圓角矩形 3"/>
          <p:cNvSpPr>
            <a:spLocks noChangeArrowheads="1"/>
          </p:cNvSpPr>
          <p:nvPr/>
        </p:nvSpPr>
        <p:spPr bwMode="auto">
          <a:xfrm>
            <a:off x="381000" y="3352800"/>
            <a:ext cx="5867400" cy="1066800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 algn="ctr">
            <a:noFill/>
            <a:round/>
            <a:headEnd/>
            <a:tailEnd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anchor="ctr" anchorCtr="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4000" b="1" dirty="0">
                <a:latin typeface="華康粗圓體" panose="020F0709000000000000" pitchFamily="49" charset="-120"/>
                <a:ea typeface="華康粗圓體" panose="020F0709000000000000" pitchFamily="49" charset="-120"/>
              </a:rPr>
              <a:t>2</a:t>
            </a:r>
            <a:r>
              <a:rPr lang="en-US" altLang="zh-TW" sz="4000" b="1" dirty="0" smtClean="0">
                <a:latin typeface="華康粗圓體" panose="020F0709000000000000" pitchFamily="49" charset="-120"/>
                <a:ea typeface="華康粗圓體" panose="020F0709000000000000" pitchFamily="49" charset="-120"/>
              </a:rPr>
              <a:t>.</a:t>
            </a:r>
            <a:r>
              <a:rPr lang="zh-TW" altLang="en-US" sz="4000" b="1" dirty="0" smtClean="0">
                <a:latin typeface="華康粗圓體" panose="020F0709000000000000" pitchFamily="49" charset="-120"/>
                <a:ea typeface="華康粗圓體" panose="020F0709000000000000" pitchFamily="49" charset="-120"/>
              </a:rPr>
              <a:t>有唐山公，無唐山媽</a:t>
            </a:r>
            <a:endParaRPr lang="zh-TW" altLang="en-US" sz="4000" b="1" dirty="0">
              <a:latin typeface="華康粗圓體" panose="020F0709000000000000" pitchFamily="49" charset="-120"/>
              <a:ea typeface="華康粗圓體" panose="020F0709000000000000" pitchFamily="49" charset="-120"/>
            </a:endParaRPr>
          </a:p>
        </p:txBody>
      </p:sp>
      <p:sp>
        <p:nvSpPr>
          <p:cNvPr id="6" name="圓角矩形 3"/>
          <p:cNvSpPr>
            <a:spLocks noChangeArrowheads="1"/>
          </p:cNvSpPr>
          <p:nvPr/>
        </p:nvSpPr>
        <p:spPr bwMode="auto">
          <a:xfrm>
            <a:off x="358346" y="5029200"/>
            <a:ext cx="5867400" cy="1066800"/>
          </a:xfrm>
          <a:prstGeom prst="roundRect">
            <a:avLst>
              <a:gd name="adj" fmla="val 16667"/>
            </a:avLst>
          </a:prstGeom>
          <a:solidFill>
            <a:srgbClr val="FF7C80"/>
          </a:solidFill>
          <a:ln w="9525" algn="ctr">
            <a:noFill/>
            <a:round/>
            <a:headEnd/>
            <a:tailEnd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anchor="ctr" anchorCtr="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4000" b="1" dirty="0" smtClean="0">
                <a:solidFill>
                  <a:schemeClr val="bg1"/>
                </a:solidFill>
                <a:latin typeface="華康粗圓體" panose="020F0709000000000000" pitchFamily="49" charset="-120"/>
                <a:ea typeface="華康粗圓體" panose="020F0709000000000000" pitchFamily="49" charset="-120"/>
              </a:rPr>
              <a:t>3.</a:t>
            </a:r>
            <a:r>
              <a:rPr lang="zh-TW" altLang="en-US" sz="4000" b="1" dirty="0" smtClean="0">
                <a:solidFill>
                  <a:schemeClr val="bg1"/>
                </a:solidFill>
                <a:latin typeface="華康粗圓體" panose="020F0709000000000000" pitchFamily="49" charset="-120"/>
                <a:ea typeface="華康粗圓體" panose="020F0709000000000000" pitchFamily="49" charset="-120"/>
              </a:rPr>
              <a:t>廣東人不可到台灣</a:t>
            </a:r>
            <a:endParaRPr lang="zh-TW" altLang="en-US" sz="4000" b="1" dirty="0">
              <a:solidFill>
                <a:schemeClr val="bg1"/>
              </a:solidFill>
              <a:latin typeface="華康粗圓體" panose="020F0709000000000000" pitchFamily="49" charset="-120"/>
              <a:ea typeface="華康粗圓體" panose="020F0709000000000000" pitchFamily="49" charset="-120"/>
            </a:endParaRPr>
          </a:p>
        </p:txBody>
      </p:sp>
      <p:sp>
        <p:nvSpPr>
          <p:cNvPr id="4" name="文字方塊 3"/>
          <p:cNvSpPr txBox="1"/>
          <p:nvPr/>
        </p:nvSpPr>
        <p:spPr>
          <a:xfrm>
            <a:off x="7010400" y="1789670"/>
            <a:ext cx="1415772" cy="4343400"/>
          </a:xfrm>
          <a:prstGeom prst="rect">
            <a:avLst/>
          </a:prstGeom>
          <a:noFill/>
        </p:spPr>
        <p:txBody>
          <a:bodyPr vert="eaVert" wrap="square" rtlCol="0">
            <a:spAutoFit/>
            <a:scene3d>
              <a:camera prst="orthographicFront"/>
              <a:lightRig rig="threePt" dir="t"/>
            </a:scene3d>
            <a:sp3d extrusionH="57150">
              <a:bevelT w="38100" h="38100" prst="relaxedInset"/>
            </a:sp3d>
          </a:bodyPr>
          <a:lstStyle/>
          <a:p>
            <a:pPr algn="ctr"/>
            <a:r>
              <a:rPr lang="zh-TW" altLang="en-US" sz="8000" b="1" spc="50" dirty="0" smtClean="0">
                <a:ln w="9525" cmpd="sng">
                  <a:solidFill>
                    <a:srgbClr val="FFFF00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華康儷粗圓" panose="020F0709000000000000" pitchFamily="49" charset="-120"/>
                <a:ea typeface="華康儷粗圓" panose="020F0709000000000000" pitchFamily="49" charset="-120"/>
              </a:rPr>
              <a:t>渡台三禁</a:t>
            </a:r>
            <a:endParaRPr lang="zh-TW" altLang="en-US" sz="8000" b="1" spc="50" dirty="0">
              <a:ln w="9525" cmpd="sng">
                <a:solidFill>
                  <a:srgbClr val="FFFF00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  <a:latin typeface="華康儷粗圓" panose="020F0709000000000000" pitchFamily="49" charset="-120"/>
              <a:ea typeface="華康儷粗圓" panose="020F0709000000000000" pitchFamily="49" charset="-120"/>
            </a:endParaRPr>
          </a:p>
        </p:txBody>
      </p:sp>
      <p:sp>
        <p:nvSpPr>
          <p:cNvPr id="9" name="文字方塊 8"/>
          <p:cNvSpPr txBox="1"/>
          <p:nvPr/>
        </p:nvSpPr>
        <p:spPr>
          <a:xfrm>
            <a:off x="358346" y="228600"/>
            <a:ext cx="550905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lang="zh-TW" altLang="en-US" sz="5400" dirty="0" smtClean="0">
                <a:solidFill>
                  <a:schemeClr val="bg1">
                    <a:lumMod val="85000"/>
                  </a:schemeClr>
                </a:solidFill>
                <a:latin typeface="華康儷粗圓" panose="020F0709000000000000" pitchFamily="49" charset="-120"/>
                <a:ea typeface="華康儷粗圓" panose="020F0709000000000000" pitchFamily="49" charset="-120"/>
              </a:rPr>
              <a:t>台灣歷史攻城戰</a:t>
            </a:r>
            <a:endParaRPr lang="zh-TW" altLang="en-US" sz="5400" dirty="0">
              <a:solidFill>
                <a:schemeClr val="bg1">
                  <a:lumMod val="85000"/>
                </a:schemeClr>
              </a:solidFill>
              <a:latin typeface="華康儷粗圓" panose="020F0709000000000000" pitchFamily="49" charset="-120"/>
              <a:ea typeface="華康儷粗圓" panose="020F0709000000000000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3739798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5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6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8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0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2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4" grpId="0" animBg="1"/>
      <p:bldP spid="5" grpId="0" animBg="1"/>
      <p:bldP spid="6" grpId="0" animBg="1"/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圖片 7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68" r="11103"/>
          <a:stretch/>
        </p:blipFill>
        <p:spPr>
          <a:xfrm>
            <a:off x="1" y="0"/>
            <a:ext cx="9144000" cy="1334529"/>
          </a:xfrm>
          <a:prstGeom prst="roundRect">
            <a:avLst>
              <a:gd name="adj" fmla="val 3312"/>
            </a:avLst>
          </a:prstGeom>
          <a:ln w="57150"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</p:pic>
      <p:sp>
        <p:nvSpPr>
          <p:cNvPr id="3074" name="圓角矩形 3"/>
          <p:cNvSpPr>
            <a:spLocks noChangeArrowheads="1"/>
          </p:cNvSpPr>
          <p:nvPr/>
        </p:nvSpPr>
        <p:spPr bwMode="auto">
          <a:xfrm>
            <a:off x="381000" y="1752600"/>
            <a:ext cx="5867400" cy="1066800"/>
          </a:xfrm>
          <a:prstGeom prst="roundRect">
            <a:avLst>
              <a:gd name="adj" fmla="val 16667"/>
            </a:avLst>
          </a:prstGeom>
          <a:solidFill>
            <a:srgbClr val="00B050"/>
          </a:solidFill>
          <a:ln w="9525" algn="ctr">
            <a:noFill/>
            <a:round/>
            <a:headEnd/>
            <a:tailEnd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anchor="ctr" anchorCtr="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4000" b="1" dirty="0" smtClean="0">
                <a:solidFill>
                  <a:schemeClr val="bg1"/>
                </a:solidFill>
                <a:latin typeface="華康粗圓體" panose="020F0709000000000000" pitchFamily="49" charset="-120"/>
                <a:ea typeface="華康粗圓體" panose="020F0709000000000000" pitchFamily="49" charset="-120"/>
              </a:rPr>
              <a:t>1.</a:t>
            </a:r>
            <a:r>
              <a:rPr lang="zh-TW" altLang="en-US" sz="4000" b="1" dirty="0" smtClean="0">
                <a:solidFill>
                  <a:schemeClr val="bg1"/>
                </a:solidFill>
                <a:latin typeface="華康粗圓體" panose="020F0709000000000000" pitchFamily="49" charset="-120"/>
                <a:ea typeface="華康粗圓體" panose="020F0709000000000000" pitchFamily="49" charset="-120"/>
              </a:rPr>
              <a:t>獨木舟</a:t>
            </a:r>
            <a:endParaRPr lang="zh-TW" altLang="en-US" sz="4000" b="1" dirty="0">
              <a:solidFill>
                <a:schemeClr val="bg1"/>
              </a:solidFill>
              <a:latin typeface="華康粗圓體" panose="020F0709000000000000" pitchFamily="49" charset="-120"/>
              <a:ea typeface="華康粗圓體" panose="020F0709000000000000" pitchFamily="49" charset="-120"/>
            </a:endParaRPr>
          </a:p>
        </p:txBody>
      </p:sp>
      <p:sp>
        <p:nvSpPr>
          <p:cNvPr id="3" name="圓角矩形 2"/>
          <p:cNvSpPr/>
          <p:nvPr/>
        </p:nvSpPr>
        <p:spPr bwMode="auto">
          <a:xfrm>
            <a:off x="6324600" y="228600"/>
            <a:ext cx="2514600" cy="838200"/>
          </a:xfrm>
          <a:prstGeom prst="roundRect">
            <a:avLst/>
          </a:prstGeom>
          <a:solidFill>
            <a:srgbClr val="00B0F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zh-TW" altLang="en-US" sz="2400" b="1" dirty="0" smtClean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行動</a:t>
            </a:r>
            <a:r>
              <a:rPr lang="zh-TW" altLang="en-US" sz="2400" b="1" dirty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閱讀</a:t>
            </a:r>
            <a:r>
              <a:rPr lang="zh-TW" altLang="en-US" sz="2400" b="1" dirty="0" smtClean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～</a:t>
            </a:r>
            <a:endParaRPr lang="en-US" altLang="zh-TW" sz="2400" b="1" dirty="0" smtClean="0">
              <a:solidFill>
                <a:schemeClr val="bg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zh-TW" altLang="en-US" sz="2400" b="1" dirty="0" smtClean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福</a:t>
            </a:r>
            <a:r>
              <a:rPr lang="zh-TW" altLang="en-US" sz="2400" b="1" dirty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爾摩沙</a:t>
            </a:r>
            <a:r>
              <a:rPr lang="zh-TW" altLang="en-US" sz="2400" b="1" dirty="0" smtClean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探險趣</a:t>
            </a:r>
            <a:endParaRPr kumimoji="0" lang="zh-TW" altLang="en-US" sz="24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圓角矩形 3"/>
          <p:cNvSpPr>
            <a:spLocks noChangeArrowheads="1"/>
          </p:cNvSpPr>
          <p:nvPr/>
        </p:nvSpPr>
        <p:spPr bwMode="auto">
          <a:xfrm>
            <a:off x="381000" y="3352800"/>
            <a:ext cx="5867400" cy="1066800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 algn="ctr">
            <a:noFill/>
            <a:round/>
            <a:headEnd/>
            <a:tailEnd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anchor="ctr" anchorCtr="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4000" b="1" dirty="0">
                <a:latin typeface="華康粗圓體" panose="020F0709000000000000" pitchFamily="49" charset="-120"/>
                <a:ea typeface="華康粗圓體" panose="020F0709000000000000" pitchFamily="49" charset="-120"/>
              </a:rPr>
              <a:t>2</a:t>
            </a:r>
            <a:r>
              <a:rPr lang="en-US" altLang="zh-TW" sz="4000" b="1" dirty="0" smtClean="0">
                <a:latin typeface="華康粗圓體" panose="020F0709000000000000" pitchFamily="49" charset="-120"/>
                <a:ea typeface="華康粗圓體" panose="020F0709000000000000" pitchFamily="49" charset="-120"/>
              </a:rPr>
              <a:t>.</a:t>
            </a:r>
            <a:r>
              <a:rPr lang="zh-TW" altLang="en-US" sz="4000" b="1" dirty="0" smtClean="0">
                <a:latin typeface="華康粗圓體" panose="020F0709000000000000" pitchFamily="49" charset="-120"/>
                <a:ea typeface="華康粗圓體" panose="020F0709000000000000" pitchFamily="49" charset="-120"/>
              </a:rPr>
              <a:t>第一好張德寶</a:t>
            </a:r>
            <a:endParaRPr lang="zh-TW" altLang="en-US" sz="4000" b="1" dirty="0">
              <a:latin typeface="華康粗圓體" panose="020F0709000000000000" pitchFamily="49" charset="-120"/>
              <a:ea typeface="華康粗圓體" panose="020F0709000000000000" pitchFamily="49" charset="-120"/>
            </a:endParaRPr>
          </a:p>
        </p:txBody>
      </p:sp>
      <p:sp>
        <p:nvSpPr>
          <p:cNvPr id="6" name="圓角矩形 3"/>
          <p:cNvSpPr>
            <a:spLocks noChangeArrowheads="1"/>
          </p:cNvSpPr>
          <p:nvPr/>
        </p:nvSpPr>
        <p:spPr bwMode="auto">
          <a:xfrm>
            <a:off x="358346" y="5029200"/>
            <a:ext cx="5867400" cy="1066800"/>
          </a:xfrm>
          <a:prstGeom prst="roundRect">
            <a:avLst>
              <a:gd name="adj" fmla="val 16667"/>
            </a:avLst>
          </a:prstGeom>
          <a:solidFill>
            <a:srgbClr val="FF7C80"/>
          </a:solidFill>
          <a:ln w="9525" algn="ctr">
            <a:noFill/>
            <a:round/>
            <a:headEnd/>
            <a:tailEnd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anchor="ctr" anchorCtr="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4000" b="1" dirty="0" smtClean="0">
                <a:solidFill>
                  <a:schemeClr val="bg1"/>
                </a:solidFill>
                <a:latin typeface="華康粗圓體" panose="020F0709000000000000" pitchFamily="49" charset="-120"/>
                <a:ea typeface="華康粗圓體" panose="020F0709000000000000" pitchFamily="49" charset="-120"/>
              </a:rPr>
              <a:t>3.</a:t>
            </a:r>
            <a:r>
              <a:rPr lang="zh-TW" altLang="en-US" sz="4000" b="1" dirty="0" smtClean="0">
                <a:solidFill>
                  <a:schemeClr val="bg1"/>
                </a:solidFill>
                <a:latin typeface="華康粗圓體" panose="020F0709000000000000" pitchFamily="49" charset="-120"/>
                <a:ea typeface="華康粗圓體" panose="020F0709000000000000" pitchFamily="49" charset="-120"/>
              </a:rPr>
              <a:t>日治時期改名為萬華</a:t>
            </a:r>
            <a:endParaRPr lang="zh-TW" altLang="en-US" sz="4000" b="1" dirty="0">
              <a:solidFill>
                <a:schemeClr val="bg1"/>
              </a:solidFill>
              <a:latin typeface="華康粗圓體" panose="020F0709000000000000" pitchFamily="49" charset="-120"/>
              <a:ea typeface="華康粗圓體" panose="020F0709000000000000" pitchFamily="49" charset="-120"/>
            </a:endParaRPr>
          </a:p>
        </p:txBody>
      </p:sp>
      <p:sp>
        <p:nvSpPr>
          <p:cNvPr id="4" name="文字方塊 3"/>
          <p:cNvSpPr txBox="1"/>
          <p:nvPr/>
        </p:nvSpPr>
        <p:spPr>
          <a:xfrm>
            <a:off x="7010400" y="1789670"/>
            <a:ext cx="1415772" cy="4343400"/>
          </a:xfrm>
          <a:prstGeom prst="rect">
            <a:avLst/>
          </a:prstGeom>
          <a:noFill/>
        </p:spPr>
        <p:txBody>
          <a:bodyPr vert="eaVert" wrap="square" rtlCol="0">
            <a:spAutoFit/>
            <a:scene3d>
              <a:camera prst="orthographicFront"/>
              <a:lightRig rig="threePt" dir="t"/>
            </a:scene3d>
            <a:sp3d extrusionH="57150">
              <a:bevelT w="38100" h="38100" prst="relaxedInset"/>
            </a:sp3d>
          </a:bodyPr>
          <a:lstStyle/>
          <a:p>
            <a:pPr algn="ctr"/>
            <a:r>
              <a:rPr lang="zh-TW" altLang="en-US" sz="8000" b="1" spc="50" dirty="0" smtClean="0">
                <a:ln w="9525" cmpd="sng">
                  <a:solidFill>
                    <a:srgbClr val="FFFF00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華康儷粗圓" panose="020F0709000000000000" pitchFamily="49" charset="-120"/>
                <a:ea typeface="華康儷粗圓" panose="020F0709000000000000" pitchFamily="49" charset="-120"/>
              </a:rPr>
              <a:t>艋 舺</a:t>
            </a:r>
            <a:endParaRPr lang="zh-TW" altLang="en-US" sz="8000" b="1" spc="50" dirty="0">
              <a:ln w="9525" cmpd="sng">
                <a:solidFill>
                  <a:srgbClr val="FFFF00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  <a:latin typeface="華康儷粗圓" panose="020F0709000000000000" pitchFamily="49" charset="-120"/>
              <a:ea typeface="華康儷粗圓" panose="020F0709000000000000" pitchFamily="49" charset="-120"/>
            </a:endParaRPr>
          </a:p>
        </p:txBody>
      </p:sp>
      <p:sp>
        <p:nvSpPr>
          <p:cNvPr id="9" name="文字方塊 8"/>
          <p:cNvSpPr txBox="1"/>
          <p:nvPr/>
        </p:nvSpPr>
        <p:spPr>
          <a:xfrm>
            <a:off x="358346" y="228600"/>
            <a:ext cx="550905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lang="zh-TW" altLang="en-US" sz="5400" dirty="0" smtClean="0">
                <a:solidFill>
                  <a:schemeClr val="bg1">
                    <a:lumMod val="85000"/>
                  </a:schemeClr>
                </a:solidFill>
                <a:latin typeface="華康儷粗圓" panose="020F0709000000000000" pitchFamily="49" charset="-120"/>
                <a:ea typeface="華康儷粗圓" panose="020F0709000000000000" pitchFamily="49" charset="-120"/>
              </a:rPr>
              <a:t>台灣歷史攻城戰</a:t>
            </a:r>
            <a:endParaRPr lang="zh-TW" altLang="en-US" sz="5400" dirty="0">
              <a:solidFill>
                <a:schemeClr val="bg1">
                  <a:lumMod val="85000"/>
                </a:schemeClr>
              </a:solidFill>
              <a:latin typeface="華康儷粗圓" panose="020F0709000000000000" pitchFamily="49" charset="-120"/>
              <a:ea typeface="華康儷粗圓" panose="020F0709000000000000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3795084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5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6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8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0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2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4" grpId="0" animBg="1"/>
      <p:bldP spid="5" grpId="0" animBg="1"/>
      <p:bldP spid="6" grpId="0" animBg="1"/>
      <p:bldP spid="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圖片 7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68" r="11103"/>
          <a:stretch/>
        </p:blipFill>
        <p:spPr>
          <a:xfrm>
            <a:off x="1" y="0"/>
            <a:ext cx="9144000" cy="1334529"/>
          </a:xfrm>
          <a:prstGeom prst="roundRect">
            <a:avLst>
              <a:gd name="adj" fmla="val 3312"/>
            </a:avLst>
          </a:prstGeom>
          <a:ln w="57150"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</p:pic>
      <p:sp>
        <p:nvSpPr>
          <p:cNvPr id="3074" name="圓角矩形 3"/>
          <p:cNvSpPr>
            <a:spLocks noChangeArrowheads="1"/>
          </p:cNvSpPr>
          <p:nvPr/>
        </p:nvSpPr>
        <p:spPr bwMode="auto">
          <a:xfrm>
            <a:off x="381000" y="1752600"/>
            <a:ext cx="5867400" cy="1066800"/>
          </a:xfrm>
          <a:prstGeom prst="roundRect">
            <a:avLst>
              <a:gd name="adj" fmla="val 16667"/>
            </a:avLst>
          </a:prstGeom>
          <a:solidFill>
            <a:srgbClr val="00B050"/>
          </a:solidFill>
          <a:ln w="9525" algn="ctr">
            <a:noFill/>
            <a:round/>
            <a:headEnd/>
            <a:tailEnd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anchor="ctr" anchorCtr="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4000" b="1" dirty="0" smtClean="0">
                <a:solidFill>
                  <a:schemeClr val="bg1"/>
                </a:solidFill>
                <a:latin typeface="華康粗圓體" panose="020F0709000000000000" pitchFamily="49" charset="-120"/>
                <a:ea typeface="華康粗圓體" panose="020F0709000000000000" pitchFamily="49" charset="-120"/>
              </a:rPr>
              <a:t>1.</a:t>
            </a:r>
            <a:r>
              <a:rPr lang="zh-TW" altLang="en-US" sz="4000" b="1" dirty="0" smtClean="0">
                <a:solidFill>
                  <a:schemeClr val="bg1"/>
                </a:solidFill>
                <a:latin typeface="華康粗圓體" panose="020F0709000000000000" pitchFamily="49" charset="-120"/>
                <a:ea typeface="華康粗圓體" panose="020F0709000000000000" pitchFamily="49" charset="-120"/>
              </a:rPr>
              <a:t>治病</a:t>
            </a:r>
            <a:endParaRPr lang="zh-TW" altLang="en-US" sz="4000" b="1" dirty="0">
              <a:solidFill>
                <a:schemeClr val="bg1"/>
              </a:solidFill>
              <a:latin typeface="華康粗圓體" panose="020F0709000000000000" pitchFamily="49" charset="-120"/>
              <a:ea typeface="華康粗圓體" panose="020F0709000000000000" pitchFamily="49" charset="-120"/>
            </a:endParaRPr>
          </a:p>
        </p:txBody>
      </p:sp>
      <p:sp>
        <p:nvSpPr>
          <p:cNvPr id="3" name="圓角矩形 2"/>
          <p:cNvSpPr/>
          <p:nvPr/>
        </p:nvSpPr>
        <p:spPr bwMode="auto">
          <a:xfrm>
            <a:off x="6324600" y="228600"/>
            <a:ext cx="2514600" cy="838200"/>
          </a:xfrm>
          <a:prstGeom prst="roundRect">
            <a:avLst/>
          </a:prstGeom>
          <a:solidFill>
            <a:srgbClr val="00B0F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zh-TW" altLang="en-US" sz="2400" b="1" dirty="0" smtClean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行動</a:t>
            </a:r>
            <a:r>
              <a:rPr lang="zh-TW" altLang="en-US" sz="2400" b="1" dirty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閱讀</a:t>
            </a:r>
            <a:r>
              <a:rPr lang="zh-TW" altLang="en-US" sz="2400" b="1" dirty="0" smtClean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～</a:t>
            </a:r>
            <a:endParaRPr lang="en-US" altLang="zh-TW" sz="2400" b="1" dirty="0" smtClean="0">
              <a:solidFill>
                <a:schemeClr val="bg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zh-TW" altLang="en-US" sz="2400" b="1" dirty="0" smtClean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福</a:t>
            </a:r>
            <a:r>
              <a:rPr lang="zh-TW" altLang="en-US" sz="2400" b="1" dirty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爾摩沙</a:t>
            </a:r>
            <a:r>
              <a:rPr lang="zh-TW" altLang="en-US" sz="2400" b="1" dirty="0" smtClean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探險趣</a:t>
            </a:r>
            <a:endParaRPr kumimoji="0" lang="zh-TW" altLang="en-US" sz="24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圓角矩形 3"/>
          <p:cNvSpPr>
            <a:spLocks noChangeArrowheads="1"/>
          </p:cNvSpPr>
          <p:nvPr/>
        </p:nvSpPr>
        <p:spPr bwMode="auto">
          <a:xfrm>
            <a:off x="381000" y="3352800"/>
            <a:ext cx="5867400" cy="1066800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 algn="ctr">
            <a:noFill/>
            <a:round/>
            <a:headEnd/>
            <a:tailEnd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anchor="ctr" anchorCtr="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4000" b="1" dirty="0">
                <a:latin typeface="華康粗圓體" panose="020F0709000000000000" pitchFamily="49" charset="-120"/>
                <a:ea typeface="華康粗圓體" panose="020F0709000000000000" pitchFamily="49" charset="-120"/>
              </a:rPr>
              <a:t>2</a:t>
            </a:r>
            <a:r>
              <a:rPr lang="en-US" altLang="zh-TW" sz="4000" b="1" dirty="0" smtClean="0">
                <a:latin typeface="華康粗圓體" panose="020F0709000000000000" pitchFamily="49" charset="-120"/>
                <a:ea typeface="華康粗圓體" panose="020F0709000000000000" pitchFamily="49" charset="-120"/>
              </a:rPr>
              <a:t>.</a:t>
            </a:r>
            <a:r>
              <a:rPr lang="zh-TW" altLang="en-US" sz="4000" b="1" dirty="0" smtClean="0">
                <a:latin typeface="華康粗圓體" panose="020F0709000000000000" pitchFamily="49" charset="-120"/>
                <a:ea typeface="華康粗圓體" panose="020F0709000000000000" pitchFamily="49" charset="-120"/>
              </a:rPr>
              <a:t>慈濟宮</a:t>
            </a:r>
            <a:endParaRPr lang="zh-TW" altLang="en-US" sz="4000" b="1" dirty="0">
              <a:latin typeface="華康粗圓體" panose="020F0709000000000000" pitchFamily="49" charset="-120"/>
              <a:ea typeface="華康粗圓體" panose="020F0709000000000000" pitchFamily="49" charset="-120"/>
            </a:endParaRPr>
          </a:p>
        </p:txBody>
      </p:sp>
      <p:sp>
        <p:nvSpPr>
          <p:cNvPr id="6" name="圓角矩形 3"/>
          <p:cNvSpPr>
            <a:spLocks noChangeArrowheads="1"/>
          </p:cNvSpPr>
          <p:nvPr/>
        </p:nvSpPr>
        <p:spPr bwMode="auto">
          <a:xfrm>
            <a:off x="358346" y="5029200"/>
            <a:ext cx="5867400" cy="1371600"/>
          </a:xfrm>
          <a:prstGeom prst="roundRect">
            <a:avLst>
              <a:gd name="adj" fmla="val 16667"/>
            </a:avLst>
          </a:prstGeom>
          <a:solidFill>
            <a:srgbClr val="FF7C80"/>
          </a:solidFill>
          <a:ln w="9525" algn="ctr">
            <a:noFill/>
            <a:round/>
            <a:headEnd/>
            <a:tailEnd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anchor="ctr" anchorCtr="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44500" indent="-444500"/>
            <a:r>
              <a:rPr lang="en-US" altLang="zh-TW" sz="4000" b="1" dirty="0" smtClean="0">
                <a:solidFill>
                  <a:schemeClr val="bg1"/>
                </a:solidFill>
                <a:latin typeface="華康粗圓體" panose="020F0709000000000000" pitchFamily="49" charset="-120"/>
                <a:ea typeface="華康粗圓體" panose="020F0709000000000000" pitchFamily="49" charset="-120"/>
              </a:rPr>
              <a:t>3.</a:t>
            </a:r>
            <a:r>
              <a:rPr lang="zh-TW" altLang="en-US" sz="4000" b="1" dirty="0" smtClean="0">
                <a:solidFill>
                  <a:schemeClr val="bg1"/>
                </a:solidFill>
                <a:latin typeface="華康粗圓體" panose="020F0709000000000000" pitchFamily="49" charset="-120"/>
                <a:ea typeface="華康粗圓體" panose="020F0709000000000000" pitchFamily="49" charset="-120"/>
              </a:rPr>
              <a:t>本名吳夲，是泉州人 的保護神</a:t>
            </a:r>
            <a:endParaRPr lang="zh-TW" altLang="en-US" sz="4000" b="1" dirty="0">
              <a:solidFill>
                <a:schemeClr val="bg1"/>
              </a:solidFill>
              <a:latin typeface="華康粗圓體" panose="020F0709000000000000" pitchFamily="49" charset="-120"/>
              <a:ea typeface="華康粗圓體" panose="020F0709000000000000" pitchFamily="49" charset="-120"/>
            </a:endParaRPr>
          </a:p>
        </p:txBody>
      </p:sp>
      <p:sp>
        <p:nvSpPr>
          <p:cNvPr id="4" name="文字方塊 3"/>
          <p:cNvSpPr txBox="1"/>
          <p:nvPr/>
        </p:nvSpPr>
        <p:spPr>
          <a:xfrm>
            <a:off x="7010400" y="1789670"/>
            <a:ext cx="1415772" cy="4343400"/>
          </a:xfrm>
          <a:prstGeom prst="rect">
            <a:avLst/>
          </a:prstGeom>
          <a:noFill/>
        </p:spPr>
        <p:txBody>
          <a:bodyPr vert="eaVert" wrap="square" rtlCol="0">
            <a:spAutoFit/>
            <a:scene3d>
              <a:camera prst="orthographicFront"/>
              <a:lightRig rig="threePt" dir="t"/>
            </a:scene3d>
            <a:sp3d extrusionH="57150">
              <a:bevelT w="38100" h="38100" prst="relaxedInset"/>
            </a:sp3d>
          </a:bodyPr>
          <a:lstStyle/>
          <a:p>
            <a:pPr algn="ctr"/>
            <a:r>
              <a:rPr lang="zh-TW" altLang="en-US" sz="8000" b="1" spc="50" dirty="0" smtClean="0">
                <a:ln w="9525" cmpd="sng">
                  <a:solidFill>
                    <a:srgbClr val="FFFF00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華康儷粗圓" panose="020F0709000000000000" pitchFamily="49" charset="-120"/>
                <a:ea typeface="華康儷粗圓" panose="020F0709000000000000" pitchFamily="49" charset="-120"/>
              </a:rPr>
              <a:t>保生大帝</a:t>
            </a:r>
            <a:endParaRPr lang="zh-TW" altLang="en-US" sz="8000" b="1" spc="50" dirty="0">
              <a:ln w="9525" cmpd="sng">
                <a:solidFill>
                  <a:srgbClr val="FFFF00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  <a:latin typeface="華康儷粗圓" panose="020F0709000000000000" pitchFamily="49" charset="-120"/>
              <a:ea typeface="華康儷粗圓" panose="020F0709000000000000" pitchFamily="49" charset="-120"/>
            </a:endParaRPr>
          </a:p>
        </p:txBody>
      </p:sp>
      <p:sp>
        <p:nvSpPr>
          <p:cNvPr id="9" name="文字方塊 8"/>
          <p:cNvSpPr txBox="1"/>
          <p:nvPr/>
        </p:nvSpPr>
        <p:spPr>
          <a:xfrm>
            <a:off x="358346" y="228600"/>
            <a:ext cx="550905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lang="zh-TW" altLang="en-US" sz="5400" dirty="0" smtClean="0">
                <a:solidFill>
                  <a:schemeClr val="bg1">
                    <a:lumMod val="85000"/>
                  </a:schemeClr>
                </a:solidFill>
                <a:latin typeface="華康儷粗圓" panose="020F0709000000000000" pitchFamily="49" charset="-120"/>
                <a:ea typeface="華康儷粗圓" panose="020F0709000000000000" pitchFamily="49" charset="-120"/>
              </a:rPr>
              <a:t>台灣歷史攻城戰</a:t>
            </a:r>
            <a:endParaRPr lang="zh-TW" altLang="en-US" sz="5400" dirty="0">
              <a:solidFill>
                <a:schemeClr val="bg1">
                  <a:lumMod val="85000"/>
                </a:schemeClr>
              </a:solidFill>
              <a:latin typeface="華康儷粗圓" panose="020F0709000000000000" pitchFamily="49" charset="-120"/>
              <a:ea typeface="華康儷粗圓" panose="020F0709000000000000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6061287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4" grpId="0" animBg="1"/>
      <p:bldP spid="5" grpId="0" animBg="1"/>
      <p:bldP spid="6" grpId="0" animBg="1"/>
      <p:bldP spid="4" grpId="0"/>
    </p:bldLst>
  </p:timing>
</p:sld>
</file>

<file path=ppt/theme/theme1.xml><?xml version="1.0" encoding="utf-8"?>
<a:theme xmlns:a="http://schemas.openxmlformats.org/drawingml/2006/main" name="預設簡報設計">
  <a:themeElements>
    <a:clrScheme name="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zh-TW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新細明體" panose="02020500000000000000" pitchFamily="18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zh-TW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新細明體" panose="02020500000000000000" pitchFamily="18" charset="-120"/>
          </a:defRPr>
        </a:defPPr>
      </a:lstStyle>
    </a:lnDef>
  </a:objectDefaults>
  <a:extraClrSchemeLst>
    <a:extraClrScheme>
      <a:clrScheme name="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513</TotalTime>
  <Words>906</Words>
  <Application>Microsoft Office PowerPoint</Application>
  <PresentationFormat>如螢幕大小 (4:3)</PresentationFormat>
  <Paragraphs>176</Paragraphs>
  <Slides>26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26</vt:i4>
      </vt:variant>
    </vt:vector>
  </HeadingPairs>
  <TitlesOfParts>
    <vt:vector size="33" baseType="lpstr">
      <vt:lpstr>華康粗圓體</vt:lpstr>
      <vt:lpstr>華康超黑體</vt:lpstr>
      <vt:lpstr>華康儷粗圓</vt:lpstr>
      <vt:lpstr>新細明體</vt:lpstr>
      <vt:lpstr>標楷體</vt:lpstr>
      <vt:lpstr>Arial</vt:lpstr>
      <vt:lpstr>預設簡報設計</vt:lpstr>
      <vt:lpstr>行動閱讀課 台灣歷史攻城戰 《福爾摩沙探險趣》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panda</dc:creator>
  <cp:lastModifiedBy>panda</cp:lastModifiedBy>
  <cp:revision>56</cp:revision>
  <cp:lastPrinted>1601-01-01T00:00:00Z</cp:lastPrinted>
  <dcterms:created xsi:type="dcterms:W3CDTF">1601-01-01T00:00:00Z</dcterms:created>
  <dcterms:modified xsi:type="dcterms:W3CDTF">2017-03-11T18:34:25Z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