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3"/>
  </p:notesMasterIdLst>
  <p:sldIdLst>
    <p:sldId id="267" r:id="rId2"/>
    <p:sldId id="260" r:id="rId3"/>
    <p:sldId id="259" r:id="rId4"/>
    <p:sldId id="265" r:id="rId5"/>
    <p:sldId id="266" r:id="rId6"/>
    <p:sldId id="257" r:id="rId7"/>
    <p:sldId id="261" r:id="rId8"/>
    <p:sldId id="262" r:id="rId9"/>
    <p:sldId id="263" r:id="rId10"/>
    <p:sldId id="258" r:id="rId11"/>
    <p:sldId id="268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223C0-669F-42E5-8C4B-E7DDFFD71B42}" type="datetimeFigureOut">
              <a:rPr lang="zh-TW" altLang="en-US" smtClean="0"/>
              <a:t>2021/1/6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F39FF-4105-4336-ADC0-33F28C8D00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887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D3D6C-6F1D-40E9-8DC1-91130EAD5FF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50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702C-1CBC-47BE-82AC-A43F596B5CD1}" type="datetimeFigureOut">
              <a:rPr lang="zh-TW" altLang="en-US" smtClean="0"/>
              <a:t>2021/1/6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9E36ADA-0E1B-4076-9F4E-0AE630DCD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947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702C-1CBC-47BE-82AC-A43F596B5CD1}" type="datetimeFigureOut">
              <a:rPr lang="zh-TW" altLang="en-US" smtClean="0"/>
              <a:t>2021/1/6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E36ADA-0E1B-4076-9F4E-0AE630DCD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210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702C-1CBC-47BE-82AC-A43F596B5CD1}" type="datetimeFigureOut">
              <a:rPr lang="zh-TW" altLang="en-US" smtClean="0"/>
              <a:t>2021/1/6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E36ADA-0E1B-4076-9F4E-0AE630DCD7F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1824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702C-1CBC-47BE-82AC-A43F596B5CD1}" type="datetimeFigureOut">
              <a:rPr lang="zh-TW" altLang="en-US" smtClean="0"/>
              <a:t>2021/1/6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E36ADA-0E1B-4076-9F4E-0AE630DCD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996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702C-1CBC-47BE-82AC-A43F596B5CD1}" type="datetimeFigureOut">
              <a:rPr lang="zh-TW" altLang="en-US" smtClean="0"/>
              <a:t>2021/1/6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E36ADA-0E1B-4076-9F4E-0AE630DCD7F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7148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702C-1CBC-47BE-82AC-A43F596B5CD1}" type="datetimeFigureOut">
              <a:rPr lang="zh-TW" altLang="en-US" smtClean="0"/>
              <a:t>2021/1/6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E36ADA-0E1B-4076-9F4E-0AE630DCD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09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702C-1CBC-47BE-82AC-A43F596B5CD1}" type="datetimeFigureOut">
              <a:rPr lang="zh-TW" altLang="en-US" smtClean="0"/>
              <a:t>2021/1/6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6ADA-0E1B-4076-9F4E-0AE630DCD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9989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702C-1CBC-47BE-82AC-A43F596B5CD1}" type="datetimeFigureOut">
              <a:rPr lang="zh-TW" altLang="en-US" smtClean="0"/>
              <a:t>2021/1/6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6ADA-0E1B-4076-9F4E-0AE630DCD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9466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702C-1CBC-47BE-82AC-A43F596B5CD1}" type="datetimeFigureOut">
              <a:rPr lang="zh-TW" altLang="en-US" smtClean="0"/>
              <a:t>2021/1/6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6ADA-0E1B-4076-9F4E-0AE630DCD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620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702C-1CBC-47BE-82AC-A43F596B5CD1}" type="datetimeFigureOut">
              <a:rPr lang="zh-TW" altLang="en-US" smtClean="0"/>
              <a:t>2021/1/6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E36ADA-0E1B-4076-9F4E-0AE630DCD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955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702C-1CBC-47BE-82AC-A43F596B5CD1}" type="datetimeFigureOut">
              <a:rPr lang="zh-TW" altLang="en-US" smtClean="0"/>
              <a:t>2021/1/6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9E36ADA-0E1B-4076-9F4E-0AE630DCD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126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702C-1CBC-47BE-82AC-A43F596B5CD1}" type="datetimeFigureOut">
              <a:rPr lang="zh-TW" altLang="en-US" smtClean="0"/>
              <a:t>2021/1/6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9E36ADA-0E1B-4076-9F4E-0AE630DCD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23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702C-1CBC-47BE-82AC-A43F596B5CD1}" type="datetimeFigureOut">
              <a:rPr lang="zh-TW" altLang="en-US" smtClean="0"/>
              <a:t>2021/1/6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6ADA-0E1B-4076-9F4E-0AE630DCD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591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702C-1CBC-47BE-82AC-A43F596B5CD1}" type="datetimeFigureOut">
              <a:rPr lang="zh-TW" altLang="en-US" smtClean="0"/>
              <a:t>2021/1/6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6ADA-0E1B-4076-9F4E-0AE630DCD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365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702C-1CBC-47BE-82AC-A43F596B5CD1}" type="datetimeFigureOut">
              <a:rPr lang="zh-TW" altLang="en-US" smtClean="0"/>
              <a:t>2021/1/6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6ADA-0E1B-4076-9F4E-0AE630DCD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279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702C-1CBC-47BE-82AC-A43F596B5CD1}" type="datetimeFigureOut">
              <a:rPr lang="zh-TW" altLang="en-US" smtClean="0"/>
              <a:t>2021/1/6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E36ADA-0E1B-4076-9F4E-0AE630DCD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842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0702C-1CBC-47BE-82AC-A43F596B5CD1}" type="datetimeFigureOut">
              <a:rPr lang="zh-TW" altLang="en-US" smtClean="0"/>
              <a:t>2021/1/6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9E36ADA-0E1B-4076-9F4E-0AE630DCD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876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26578" y="1617785"/>
            <a:ext cx="9394458" cy="2262781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集美國小</a:t>
            </a:r>
            <a:r>
              <a:rPr lang="en-US" altLang="zh-TW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線上閱讀認證系統說</a:t>
            </a:r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明</a:t>
            </a:r>
          </a:p>
        </p:txBody>
      </p:sp>
    </p:spTree>
    <p:extLst>
      <p:ext uri="{BB962C8B-B14F-4D97-AF65-F5344CB8AC3E}">
        <p14:creationId xmlns:p14="http://schemas.microsoft.com/office/powerpoint/2010/main" val="1220222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7861865" y="2708339"/>
            <a:ext cx="3623016" cy="24266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班級老師的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帳號密碼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已協助建置完畢，請直接登入。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13460" y="2305850"/>
            <a:ext cx="111785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帳號：</a:t>
            </a:r>
            <a:r>
              <a:rPr lang="en-US" altLang="zh-TW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jm616</a:t>
            </a:r>
          </a:p>
          <a:p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密碼</a:t>
            </a:r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jm616</a:t>
            </a:r>
            <a:endParaRPr lang="zh-TW" altLang="en-US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13460" y="982411"/>
            <a:ext cx="111785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六年</a:t>
            </a:r>
            <a:r>
              <a:rPr lang="en-US" altLang="zh-TW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班老師的帳</a:t>
            </a:r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</a:p>
        </p:txBody>
      </p:sp>
    </p:spTree>
    <p:extLst>
      <p:ext uri="{BB962C8B-B14F-4D97-AF65-F5344CB8AC3E}">
        <p14:creationId xmlns:p14="http://schemas.microsoft.com/office/powerpoint/2010/main" val="65321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5829" y="2988612"/>
            <a:ext cx="112133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一月份的線上閱讀認證將與二月份的合併計算喔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462" b="94231" l="12692" r="83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6" y="456635"/>
            <a:ext cx="2392583" cy="239258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028610" y="1441460"/>
            <a:ext cx="35702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期末提醒</a:t>
            </a:r>
            <a:endParaRPr lang="zh-TW" altLang="en-US" sz="6600" b="1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華康棒棒體W5(P)" panose="040F0500000000000000" pitchFamily="82" charset="-120"/>
              <a:ea typeface="華康棒棒體W5(P)" panose="040F05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6906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35" y="385084"/>
            <a:ext cx="10112427" cy="608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1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4">
            <a:extLst>
              <a:ext uri="{FF2B5EF4-FFF2-40B4-BE49-F238E27FC236}">
                <a16:creationId xmlns:a16="http://schemas.microsoft.com/office/drawing/2014/main" id="{05BF2886-25BF-435A-A79E-415B95E02A1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95" t="15756" r="6601" b="32193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FAF577D-ECA8-4AAE-875E-40335CD8DB91}"/>
              </a:ext>
            </a:extLst>
          </p:cNvPr>
          <p:cNvSpPr/>
          <p:nvPr/>
        </p:nvSpPr>
        <p:spPr>
          <a:xfrm>
            <a:off x="300252" y="279780"/>
            <a:ext cx="11600597" cy="629844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DDC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433388"/>
            <a:ext cx="10944225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7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4094" y="0"/>
            <a:ext cx="13726509" cy="716728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131843" y="5055577"/>
            <a:ext cx="849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知道自己的帳號，可以直接登打帳號密碼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1542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4765"/>
            <a:ext cx="12042121" cy="496480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773743" y="689765"/>
            <a:ext cx="849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不知道自己的帳號，可以用就讀資料登入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3342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779584" y="282723"/>
            <a:ext cx="1117854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00B0F0"/>
                </a:solidFill>
                <a:ea typeface="文鼎勘亭流" panose="02010609010101010101" pitchFamily="49" charset="-120"/>
              </a:rPr>
              <a:t>學生帳號</a:t>
            </a:r>
            <a:r>
              <a:rPr lang="zh-TW" altLang="en-US" sz="3600" dirty="0">
                <a:solidFill>
                  <a:srgbClr val="00B0F0"/>
                </a:solidFill>
                <a:ea typeface="文鼎勘亭流" panose="02010609010101010101" pitchFamily="49" charset="-120"/>
              </a:rPr>
              <a:t>： </a:t>
            </a:r>
            <a:r>
              <a:rPr lang="en-US" altLang="zh-TW" sz="3600" dirty="0" err="1" smtClean="0">
                <a:ea typeface="文鼎勘亭流" panose="02010609010101010101" pitchFamily="49" charset="-120"/>
              </a:rPr>
              <a:t>jmesntpc</a:t>
            </a:r>
            <a:r>
              <a:rPr lang="zh-TW" altLang="en-US" sz="3600" dirty="0" smtClean="0">
                <a:ea typeface="文鼎勘亭流" panose="02010609010101010101" pitchFamily="49" charset="-120"/>
              </a:rPr>
              <a:t>當年學年度</a:t>
            </a:r>
            <a:r>
              <a:rPr lang="en-US" altLang="zh-TW" sz="3600" dirty="0" smtClean="0">
                <a:ea typeface="文鼎勘亭流" panose="02010609010101010101" pitchFamily="49" charset="-120"/>
              </a:rPr>
              <a:t>+</a:t>
            </a:r>
            <a:r>
              <a:rPr lang="zh-TW" altLang="en-US" sz="3600" dirty="0" smtClean="0">
                <a:ea typeface="文鼎勘亭流" panose="02010609010101010101" pitchFamily="49" charset="-120"/>
              </a:rPr>
              <a:t>年級</a:t>
            </a:r>
            <a:r>
              <a:rPr lang="en-US" altLang="zh-TW" sz="3600" dirty="0">
                <a:ea typeface="文鼎勘亭流" panose="02010609010101010101" pitchFamily="49" charset="-120"/>
              </a:rPr>
              <a:t>+</a:t>
            </a:r>
            <a:r>
              <a:rPr lang="zh-TW" altLang="en-US" sz="3600" dirty="0">
                <a:ea typeface="文鼎勘亭流" panose="02010609010101010101" pitchFamily="49" charset="-120"/>
              </a:rPr>
              <a:t>班級</a:t>
            </a:r>
            <a:r>
              <a:rPr lang="en-US" altLang="zh-TW" sz="3600" dirty="0">
                <a:ea typeface="文鼎勘亭流" panose="02010609010101010101" pitchFamily="49" charset="-120"/>
              </a:rPr>
              <a:t>+</a:t>
            </a:r>
            <a:r>
              <a:rPr lang="zh-TW" altLang="en-US" sz="3600" dirty="0">
                <a:ea typeface="文鼎勘亭流" panose="02010609010101010101" pitchFamily="49" charset="-120"/>
              </a:rPr>
              <a:t>座</a:t>
            </a:r>
            <a:r>
              <a:rPr lang="zh-TW" altLang="en-US" sz="3600" dirty="0" smtClean="0">
                <a:ea typeface="文鼎勘亭流" panose="02010609010101010101" pitchFamily="49" charset="-120"/>
              </a:rPr>
              <a:t>號</a:t>
            </a:r>
            <a:endParaRPr lang="en-US" altLang="zh-TW" sz="3600" dirty="0" smtClean="0">
              <a:ea typeface="文鼎勘亭流" panose="02010609010101010101" pitchFamily="49" charset="-120"/>
            </a:endParaRPr>
          </a:p>
          <a:p>
            <a:endParaRPr lang="en-US" altLang="zh-TW" sz="1600" dirty="0">
              <a:ea typeface="文鼎勘亭流" panose="02010609010101010101" pitchFamily="49" charset="-120"/>
            </a:endParaRPr>
          </a:p>
          <a:p>
            <a:r>
              <a:rPr lang="zh-TW" altLang="en-US" sz="4800" dirty="0">
                <a:ea typeface="文鼎勘亭流" panose="02010609010101010101" pitchFamily="49" charset="-120"/>
              </a:rPr>
              <a:t>六年</a:t>
            </a:r>
            <a:r>
              <a:rPr lang="en-US" altLang="zh-TW" sz="4800" dirty="0">
                <a:ea typeface="文鼎勘亭流" panose="02010609010101010101" pitchFamily="49" charset="-120"/>
              </a:rPr>
              <a:t>5</a:t>
            </a:r>
            <a:r>
              <a:rPr lang="zh-TW" altLang="en-US" sz="4800" dirty="0">
                <a:ea typeface="文鼎勘亭流" panose="02010609010101010101" pitchFamily="49" charset="-120"/>
              </a:rPr>
              <a:t>班</a:t>
            </a:r>
            <a:r>
              <a:rPr lang="en-US" altLang="zh-TW" sz="4800" dirty="0">
                <a:ea typeface="文鼎勘亭流" panose="02010609010101010101" pitchFamily="49" charset="-120"/>
              </a:rPr>
              <a:t>1</a:t>
            </a:r>
            <a:r>
              <a:rPr lang="zh-TW" altLang="en-US" sz="4800" dirty="0">
                <a:ea typeface="文鼎勘亭流" panose="02010609010101010101" pitchFamily="49" charset="-120"/>
              </a:rPr>
              <a:t>號：    </a:t>
            </a:r>
            <a:endParaRPr lang="en-US" altLang="zh-TW" sz="4800" dirty="0">
              <a:ea typeface="文鼎勘亭流" panose="02010609010101010101" pitchFamily="49" charset="-120"/>
            </a:endParaRPr>
          </a:p>
          <a:p>
            <a:r>
              <a:rPr lang="en-US" altLang="zh-TW" sz="6000" dirty="0" smtClean="0"/>
              <a:t>jmesntpc109</a:t>
            </a:r>
            <a:r>
              <a:rPr lang="en-US" altLang="zh-TW" sz="6000" dirty="0" smtClean="0">
                <a:solidFill>
                  <a:srgbClr val="00B050"/>
                </a:solidFill>
              </a:rPr>
              <a:t>06</a:t>
            </a:r>
            <a:r>
              <a:rPr lang="en-US" altLang="zh-TW" sz="6000" dirty="0" smtClean="0">
                <a:solidFill>
                  <a:srgbClr val="FFC000"/>
                </a:solidFill>
              </a:rPr>
              <a:t>05</a:t>
            </a:r>
            <a:r>
              <a:rPr lang="en-US" altLang="zh-TW" sz="6000" dirty="0" smtClean="0">
                <a:solidFill>
                  <a:srgbClr val="FF0000"/>
                </a:solidFill>
              </a:rPr>
              <a:t>01</a:t>
            </a:r>
          </a:p>
          <a:p>
            <a:endParaRPr lang="en-US" altLang="zh-TW" sz="1000" dirty="0">
              <a:solidFill>
                <a:srgbClr val="FF0000"/>
              </a:solidFill>
            </a:endParaRPr>
          </a:p>
          <a:p>
            <a:r>
              <a:rPr lang="zh-TW" altLang="en-US" sz="4400" dirty="0">
                <a:ea typeface="文鼎勘亭流" panose="02010609010101010101" pitchFamily="49" charset="-120"/>
              </a:rPr>
              <a:t>三年</a:t>
            </a:r>
            <a:r>
              <a:rPr lang="en-US" altLang="zh-TW" sz="4400" dirty="0">
                <a:ea typeface="文鼎勘亭流" panose="02010609010101010101" pitchFamily="49" charset="-120"/>
              </a:rPr>
              <a:t>16</a:t>
            </a:r>
            <a:r>
              <a:rPr lang="zh-TW" altLang="en-US" sz="4400" dirty="0">
                <a:ea typeface="文鼎勘亭流" panose="02010609010101010101" pitchFamily="49" charset="-120"/>
              </a:rPr>
              <a:t>班</a:t>
            </a:r>
            <a:r>
              <a:rPr lang="en-US" altLang="zh-TW" sz="4400" dirty="0">
                <a:ea typeface="文鼎勘亭流" panose="02010609010101010101" pitchFamily="49" charset="-120"/>
              </a:rPr>
              <a:t>20</a:t>
            </a:r>
            <a:r>
              <a:rPr lang="zh-TW" altLang="en-US" sz="4400" dirty="0">
                <a:ea typeface="文鼎勘亭流" panose="02010609010101010101" pitchFamily="49" charset="-120"/>
              </a:rPr>
              <a:t>號：    </a:t>
            </a:r>
            <a:r>
              <a:rPr lang="zh-TW" altLang="en-US" sz="6000" dirty="0" smtClean="0"/>
              <a:t>   </a:t>
            </a:r>
            <a:r>
              <a:rPr lang="en-US" altLang="zh-TW" sz="6000" dirty="0" smtClean="0"/>
              <a:t>jmesntpc109</a:t>
            </a:r>
            <a:r>
              <a:rPr lang="en-US" altLang="zh-TW" sz="6000" dirty="0" smtClean="0">
                <a:solidFill>
                  <a:srgbClr val="00B050"/>
                </a:solidFill>
              </a:rPr>
              <a:t>03</a:t>
            </a:r>
            <a:r>
              <a:rPr lang="en-US" altLang="zh-TW" sz="6000" dirty="0" smtClean="0">
                <a:solidFill>
                  <a:srgbClr val="FFC000"/>
                </a:solidFill>
              </a:rPr>
              <a:t>16</a:t>
            </a:r>
            <a:r>
              <a:rPr lang="en-US" altLang="zh-TW" sz="6000" dirty="0" smtClean="0">
                <a:solidFill>
                  <a:srgbClr val="FF0000"/>
                </a:solidFill>
              </a:rPr>
              <a:t>20</a:t>
            </a:r>
          </a:p>
          <a:p>
            <a:endParaRPr lang="en-US" altLang="zh-TW" sz="2400" dirty="0">
              <a:ea typeface="文鼎勘亭流" panose="02010609010101010101" pitchFamily="49" charset="-120"/>
            </a:endParaRPr>
          </a:p>
          <a:p>
            <a:r>
              <a:rPr lang="zh-TW" altLang="en-US" sz="4400" dirty="0">
                <a:solidFill>
                  <a:srgbClr val="FF0000"/>
                </a:solidFill>
                <a:ea typeface="文鼎勘亭流" panose="02010609010101010101" pitchFamily="49" charset="-120"/>
              </a:rPr>
              <a:t>密碼：</a:t>
            </a:r>
            <a:r>
              <a:rPr lang="en-US" altLang="zh-TW" sz="5400" dirty="0">
                <a:solidFill>
                  <a:srgbClr val="FF0000"/>
                </a:solidFill>
                <a:ea typeface="文鼎勘亭流" panose="02010609010101010101" pitchFamily="49" charset="-120"/>
              </a:rPr>
              <a:t>0000</a:t>
            </a:r>
          </a:p>
          <a:p>
            <a:r>
              <a:rPr lang="en-US" altLang="zh-TW" sz="3200" dirty="0">
                <a:ea typeface="文鼎勘亭流" panose="02010609010101010101" pitchFamily="49" charset="-120"/>
              </a:rPr>
              <a:t>(</a:t>
            </a:r>
            <a:r>
              <a:rPr lang="zh-TW" altLang="en-US" sz="2800" dirty="0">
                <a:ea typeface="文鼎勘亭流" panose="02010609010101010101" pitchFamily="49" charset="-120"/>
              </a:rPr>
              <a:t>預設密碼</a:t>
            </a:r>
            <a:r>
              <a:rPr lang="zh-TW" altLang="en-US" sz="2800" dirty="0" smtClean="0">
                <a:ea typeface="文鼎勘亭流" panose="02010609010101010101" pitchFamily="49" charset="-120"/>
              </a:rPr>
              <a:t>，請學生登入</a:t>
            </a:r>
            <a:r>
              <a:rPr lang="zh-TW" altLang="en-US" sz="2800" dirty="0">
                <a:ea typeface="文鼎勘亭流" panose="02010609010101010101" pitchFamily="49" charset="-120"/>
              </a:rPr>
              <a:t>後自行</a:t>
            </a:r>
            <a:r>
              <a:rPr lang="zh-TW" altLang="en-US" sz="2800" dirty="0" smtClean="0">
                <a:ea typeface="文鼎勘亭流" panose="02010609010101010101" pitchFamily="49" charset="-120"/>
              </a:rPr>
              <a:t>更改，若密碼忘記可找元鳳查詢</a:t>
            </a:r>
            <a:r>
              <a:rPr lang="en-US" altLang="zh-TW" sz="3200" dirty="0" smtClean="0">
                <a:ea typeface="文鼎勘亭流" panose="02010609010101010101" pitchFamily="49" charset="-120"/>
              </a:rPr>
              <a:t>)</a:t>
            </a:r>
            <a:endParaRPr lang="zh-TW" altLang="en-US" sz="3200" dirty="0">
              <a:ea typeface="文鼎勘亭流" panose="02010609010101010101" pitchFamily="49" charset="-120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8203223" y="1606104"/>
            <a:ext cx="3623016" cy="11605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←學生快速登入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的帳號密碼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8203223" y="2986136"/>
            <a:ext cx="3623016" cy="20457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若忘記也可以使用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就讀資料登入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系統會自行帶出帳號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287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641719" y="271584"/>
            <a:ext cx="962953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ea typeface="文鼎勘亭流" panose="02010609010101010101" pitchFamily="49" charset="-120"/>
              </a:rPr>
              <a:t>遊戲規則</a:t>
            </a:r>
            <a:r>
              <a:rPr lang="zh-TW" altLang="en-US" sz="4400" dirty="0" smtClean="0">
                <a:ea typeface="文鼎勘亭流" panose="02010609010101010101" pitchFamily="49" charset="-120"/>
              </a:rPr>
              <a:t>：</a:t>
            </a:r>
            <a:endParaRPr lang="en-US" altLang="zh-TW" sz="4400" dirty="0" smtClean="0">
              <a:ea typeface="文鼎勘亭流" panose="02010609010101010101" pitchFamily="49" charset="-120"/>
            </a:endParaRPr>
          </a:p>
          <a:p>
            <a:endParaRPr lang="en-US" altLang="zh-TW" sz="3200" dirty="0">
              <a:ea typeface="文鼎勘亭流" panose="02010609010101010101" pitchFamily="49" charset="-12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閱讀書籍後，登入系統進行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認證。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每本書有</a:t>
            </a:r>
            <a:r>
              <a:rPr lang="en-US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題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選擇題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全對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+3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分，錯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題內會有分數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錯超過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題就沒有分數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每本書每天只能進行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次認證，每天可以認證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很多本書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27388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870075" y="303308"/>
            <a:ext cx="894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ea typeface="文鼎勘亭流" panose="02010609010101010101" pitchFamily="49" charset="-120"/>
              </a:rPr>
              <a:t>線上認證：每個月公告各年級認證排名</a:t>
            </a:r>
            <a:endParaRPr lang="en-US" altLang="zh-TW" sz="3600" dirty="0">
              <a:ea typeface="文鼎勘亭流" panose="02010609010101010101" pitchFamily="49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圖書館前、校內榮譽榜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圖片 10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163" b="90814" l="6977" r="691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08" t="60901" r="30135" b="9544"/>
          <a:stretch/>
        </p:blipFill>
        <p:spPr>
          <a:xfrm rot="473488">
            <a:off x="7645568" y="4836120"/>
            <a:ext cx="4591948" cy="217983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462" b="94231" l="12692" r="83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6" y="456635"/>
            <a:ext cx="2392583" cy="239258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028610" y="1441460"/>
            <a:ext cx="442460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閱讀排位賽</a:t>
            </a:r>
          </a:p>
        </p:txBody>
      </p:sp>
      <p:sp>
        <p:nvSpPr>
          <p:cNvPr id="14" name="矩形 13"/>
          <p:cNvSpPr/>
          <p:nvPr/>
        </p:nvSpPr>
        <p:spPr>
          <a:xfrm>
            <a:off x="2190941" y="2714563"/>
            <a:ext cx="8196475" cy="24314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名額：</a:t>
            </a:r>
            <a:r>
              <a:rPr lang="zh-TW" altLang="en-US" sz="44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學期末總結算</a:t>
            </a:r>
            <a:r>
              <a:rPr lang="en-US" altLang="zh-TW" sz="44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(</a:t>
            </a:r>
            <a:r>
              <a:rPr lang="zh-TW" altLang="en-US" sz="44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年級混合</a:t>
            </a:r>
            <a:r>
              <a:rPr lang="en-US" altLang="zh-TW" sz="44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)</a:t>
            </a:r>
          </a:p>
          <a:p>
            <a:r>
              <a:rPr lang="zh-TW" altLang="en-US" sz="44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        「全校前三名」</a:t>
            </a:r>
            <a:endParaRPr lang="en-US" altLang="zh-TW" sz="4400" dirty="0">
              <a:latin typeface="華康棒棒體W5(P)" panose="040F0500000000000000" pitchFamily="82" charset="-120"/>
              <a:ea typeface="華康棒棒體W5(P)" panose="040F0500000000000000" pitchFamily="82" charset="-120"/>
            </a:endParaRPr>
          </a:p>
          <a:p>
            <a:endParaRPr lang="en-US" altLang="zh-TW" sz="16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華康棒棒體W5(P)" panose="040F0500000000000000" pitchFamily="82" charset="-120"/>
              <a:ea typeface="華康棒棒體W5(P)" panose="040F0500000000000000" pitchFamily="82" charset="-120"/>
            </a:endParaRPr>
          </a:p>
          <a:p>
            <a:r>
              <a:rPr lang="zh-TW" altLang="en-US" sz="4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獎勵</a:t>
            </a:r>
            <a:r>
              <a:rPr lang="zh-TW" altLang="en-US" sz="4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：</a:t>
            </a:r>
            <a:r>
              <a:rPr lang="zh-TW" altLang="en-US" sz="4800" b="1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誠品</a:t>
            </a:r>
            <a:r>
              <a:rPr lang="zh-TW" altLang="en-US" sz="48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買書</a:t>
            </a:r>
            <a:endParaRPr lang="zh-TW" altLang="en-US" sz="4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華康棒棒體W5(P)" panose="040F0500000000000000" pitchFamily="82" charset="-120"/>
              <a:ea typeface="華康棒棒體W5(P)" panose="040F05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473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870075" y="303308"/>
            <a:ext cx="894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ea typeface="文鼎勘亭流" panose="02010609010101010101" pitchFamily="49" charset="-120"/>
              </a:rPr>
              <a:t>線上認證：每個月公告各年級認證排名</a:t>
            </a:r>
            <a:endParaRPr lang="en-US" altLang="zh-TW" sz="3600" dirty="0">
              <a:ea typeface="文鼎勘亭流" panose="02010609010101010101" pitchFamily="49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圖書館前、校內榮譽榜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圖片 10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163" b="90814" l="6977" r="691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08" t="60901" r="30135" b="9544"/>
          <a:stretch/>
        </p:blipFill>
        <p:spPr>
          <a:xfrm rot="473488">
            <a:off x="7988466" y="1459539"/>
            <a:ext cx="4591948" cy="217983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462" b="94231" l="12692" r="83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6" y="456635"/>
            <a:ext cx="2392583" cy="239258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028610" y="1441460"/>
            <a:ext cx="442460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閱冠達人星</a:t>
            </a:r>
          </a:p>
        </p:txBody>
      </p:sp>
      <p:sp>
        <p:nvSpPr>
          <p:cNvPr id="14" name="矩形 13"/>
          <p:cNvSpPr/>
          <p:nvPr/>
        </p:nvSpPr>
        <p:spPr>
          <a:xfrm>
            <a:off x="2190941" y="2714563"/>
            <a:ext cx="7683514" cy="3847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名額：</a:t>
            </a:r>
            <a:r>
              <a:rPr lang="zh-TW" altLang="en-US" sz="44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每月每年級前</a:t>
            </a:r>
            <a:r>
              <a:rPr lang="en-US" altLang="zh-TW" sz="44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15</a:t>
            </a:r>
            <a:r>
              <a:rPr lang="zh-TW" altLang="en-US" sz="44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名</a:t>
            </a:r>
            <a:endParaRPr lang="en-US" altLang="zh-TW" sz="4400" dirty="0">
              <a:latin typeface="華康棒棒體W5(P)" panose="040F0500000000000000" pitchFamily="82" charset="-120"/>
              <a:ea typeface="華康棒棒體W5(P)" panose="040F0500000000000000" pitchFamily="82" charset="-120"/>
            </a:endParaRPr>
          </a:p>
          <a:p>
            <a:r>
              <a:rPr lang="zh-TW" altLang="en-US" sz="44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      </a:t>
            </a:r>
            <a:r>
              <a:rPr lang="en-US" altLang="zh-TW" sz="44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(100</a:t>
            </a:r>
            <a:r>
              <a:rPr lang="zh-TW" altLang="en-US" sz="44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分以上才給獎</a:t>
            </a:r>
            <a:r>
              <a:rPr lang="en-US" altLang="zh-TW" sz="44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)</a:t>
            </a:r>
          </a:p>
          <a:p>
            <a:endParaRPr lang="en-US" altLang="zh-TW" sz="16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華康棒棒體W5(P)" panose="040F0500000000000000" pitchFamily="82" charset="-120"/>
              <a:ea typeface="華康棒棒體W5(P)" panose="040F0500000000000000" pitchFamily="82" charset="-120"/>
            </a:endParaRPr>
          </a:p>
          <a:p>
            <a:r>
              <a:rPr lang="zh-TW" altLang="en-US" sz="4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獎勵：</a:t>
            </a:r>
            <a:r>
              <a:rPr lang="zh-TW" altLang="en-US" sz="48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合作社點卷</a:t>
            </a:r>
            <a:r>
              <a:rPr lang="en-US" altLang="zh-TW" sz="48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10</a:t>
            </a:r>
            <a:r>
              <a:rPr lang="zh-TW" altLang="en-US" sz="48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元*</a:t>
            </a:r>
            <a:r>
              <a:rPr lang="en-US" altLang="zh-TW" sz="48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5</a:t>
            </a:r>
            <a:r>
              <a:rPr lang="zh-TW" altLang="en-US" sz="48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張</a:t>
            </a:r>
            <a:endParaRPr lang="en-US" altLang="zh-TW" sz="4800" b="1" dirty="0">
              <a:ln w="0"/>
              <a:effectLst>
                <a:reflection blurRad="6350" stA="53000" endA="300" endPos="35500" dir="5400000" sy="-90000" algn="bl" rotWithShape="0"/>
              </a:effectLst>
              <a:latin typeface="華康棒棒體W5(P)" panose="040F0500000000000000" pitchFamily="82" charset="-120"/>
              <a:ea typeface="華康棒棒體W5(P)" panose="040F0500000000000000" pitchFamily="82" charset="-120"/>
            </a:endParaRPr>
          </a:p>
          <a:p>
            <a:r>
              <a:rPr lang="zh-TW" altLang="en-US" sz="48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         獎狀</a:t>
            </a:r>
            <a:endParaRPr lang="en-US" altLang="zh-TW" sz="4800" b="1" dirty="0">
              <a:ln w="0"/>
              <a:effectLst>
                <a:reflection blurRad="6350" stA="53000" endA="300" endPos="35500" dir="5400000" sy="-90000" algn="bl" rotWithShape="0"/>
              </a:effectLst>
              <a:latin typeface="華康棒棒體W5(P)" panose="040F0500000000000000" pitchFamily="82" charset="-120"/>
              <a:ea typeface="華康棒棒體W5(P)" panose="040F0500000000000000" pitchFamily="82" charset="-120"/>
            </a:endParaRPr>
          </a:p>
          <a:p>
            <a:endParaRPr lang="zh-TW" altLang="en-US" sz="4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華康棒棒體W5(P)" panose="040F0500000000000000" pitchFamily="82" charset="-120"/>
              <a:ea typeface="華康棒棒體W5(P)" panose="040F05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41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299</TotalTime>
  <Words>309</Words>
  <Application>Microsoft Office PowerPoint</Application>
  <PresentationFormat>寬螢幕</PresentationFormat>
  <Paragraphs>53</Paragraphs>
  <Slides>11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4" baseType="lpstr">
      <vt:lpstr>等线</vt:lpstr>
      <vt:lpstr>幼圆</vt:lpstr>
      <vt:lpstr>文鼎勘亭流</vt:lpstr>
      <vt:lpstr>華康棒棒體W5(P)</vt:lpstr>
      <vt:lpstr>微軟正黑體</vt:lpstr>
      <vt:lpstr>新細明體</vt:lpstr>
      <vt:lpstr>標楷體</vt:lpstr>
      <vt:lpstr>Arial</vt:lpstr>
      <vt:lpstr>Calibri</vt:lpstr>
      <vt:lpstr>Century Gothic</vt:lpstr>
      <vt:lpstr>Wingdings</vt:lpstr>
      <vt:lpstr>Wingdings 3</vt:lpstr>
      <vt:lpstr>絲縷</vt:lpstr>
      <vt:lpstr>集美國小 線上閱讀認證系統說明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jmes</dc:creator>
  <cp:lastModifiedBy>admin</cp:lastModifiedBy>
  <cp:revision>8</cp:revision>
  <dcterms:created xsi:type="dcterms:W3CDTF">2020-09-02T04:50:17Z</dcterms:created>
  <dcterms:modified xsi:type="dcterms:W3CDTF">2021-01-06T01:49:48Z</dcterms:modified>
</cp:coreProperties>
</file>