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2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951501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資料來源:悠遊飛羽樂園</a:t>
            </a:r>
          </a:p>
        </p:txBody>
      </p:sp>
    </p:spTree>
    <p:extLst>
      <p:ext uri="{BB962C8B-B14F-4D97-AF65-F5344CB8AC3E}">
        <p14:creationId xmlns:p14="http://schemas.microsoft.com/office/powerpoint/2010/main" val="1756982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1050">
                <a:solidFill>
                  <a:schemeClr val="dk1"/>
                </a:solidFill>
                <a:highlight>
                  <a:srgbClr val="FFFEFE"/>
                </a:highlight>
              </a:rPr>
              <a:t>資料來源：台灣大學數位動物博物館</a:t>
            </a:r>
          </a:p>
        </p:txBody>
      </p:sp>
    </p:spTree>
    <p:extLst>
      <p:ext uri="{BB962C8B-B14F-4D97-AF65-F5344CB8AC3E}">
        <p14:creationId xmlns:p14="http://schemas.microsoft.com/office/powerpoint/2010/main" val="3242104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資料來源:維基百科</a:t>
            </a:r>
          </a:p>
        </p:txBody>
      </p:sp>
    </p:spTree>
    <p:extLst>
      <p:ext uri="{BB962C8B-B14F-4D97-AF65-F5344CB8AC3E}">
        <p14:creationId xmlns:p14="http://schemas.microsoft.com/office/powerpoint/2010/main" val="210556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zh-TW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資料來源:</a:t>
            </a:r>
            <a:r>
              <a:rPr lang="zh-TW" sz="2400">
                <a:solidFill>
                  <a:srgbClr val="888888"/>
                </a:solidFill>
                <a:highlight>
                  <a:srgbClr val="222222"/>
                </a:highlight>
                <a:latin typeface="DFKai-SB"/>
                <a:ea typeface="DFKai-SB"/>
                <a:cs typeface="DFKai-SB"/>
                <a:sym typeface="DFKai-SB"/>
              </a:rPr>
              <a:t>洪水傳說圖/摘自日月潭國家風景區網站–紅嘴黑鵯繪圖</a:t>
            </a:r>
          </a:p>
        </p:txBody>
      </p:sp>
    </p:spTree>
    <p:extLst>
      <p:ext uri="{BB962C8B-B14F-4D97-AF65-F5344CB8AC3E}">
        <p14:creationId xmlns:p14="http://schemas.microsoft.com/office/powerpoint/2010/main" val="1045127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資料來源:維基百科</a:t>
            </a:r>
          </a:p>
        </p:txBody>
      </p:sp>
    </p:spTree>
    <p:extLst>
      <p:ext uri="{BB962C8B-B14F-4D97-AF65-F5344CB8AC3E}">
        <p14:creationId xmlns:p14="http://schemas.microsoft.com/office/powerpoint/2010/main" val="3554825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資料來源:維基百科</a:t>
            </a:r>
          </a:p>
        </p:txBody>
      </p:sp>
    </p:spTree>
    <p:extLst>
      <p:ext uri="{BB962C8B-B14F-4D97-AF65-F5344CB8AC3E}">
        <p14:creationId xmlns:p14="http://schemas.microsoft.com/office/powerpoint/2010/main" val="2922437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資料來源:維基百科</a:t>
            </a:r>
          </a:p>
        </p:txBody>
      </p:sp>
    </p:spTree>
    <p:extLst>
      <p:ext uri="{BB962C8B-B14F-4D97-AF65-F5344CB8AC3E}">
        <p14:creationId xmlns:p14="http://schemas.microsoft.com/office/powerpoint/2010/main" val="3342050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資料來源:維基百科</a:t>
            </a:r>
          </a:p>
        </p:txBody>
      </p:sp>
    </p:spTree>
    <p:extLst>
      <p:ext uri="{BB962C8B-B14F-4D97-AF65-F5344CB8AC3E}">
        <p14:creationId xmlns:p14="http://schemas.microsoft.com/office/powerpoint/2010/main" val="2964243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zh-TW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資料來源:</a:t>
            </a:r>
            <a:r>
              <a:rPr lang="zh-TW" sz="2400">
                <a:solidFill>
                  <a:srgbClr val="888888"/>
                </a:solidFill>
                <a:highlight>
                  <a:srgbClr val="222222"/>
                </a:highlight>
                <a:latin typeface="DFKai-SB"/>
                <a:ea typeface="DFKai-SB"/>
                <a:cs typeface="DFKai-SB"/>
                <a:sym typeface="DFKai-SB"/>
              </a:rPr>
              <a:t>洪水傳說圖/摘自日月潭國家風景區網站–紅嘴黑鵯繪圖</a:t>
            </a:r>
          </a:p>
        </p:txBody>
      </p:sp>
    </p:spTree>
    <p:extLst>
      <p:ext uri="{BB962C8B-B14F-4D97-AF65-F5344CB8AC3E}">
        <p14:creationId xmlns:p14="http://schemas.microsoft.com/office/powerpoint/2010/main" val="3509759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攝影:DW</a:t>
            </a:r>
          </a:p>
        </p:txBody>
      </p:sp>
    </p:spTree>
    <p:extLst>
      <p:ext uri="{BB962C8B-B14F-4D97-AF65-F5344CB8AC3E}">
        <p14:creationId xmlns:p14="http://schemas.microsoft.com/office/powerpoint/2010/main" val="2025333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資料來源:悠遊飛羽樂園</a:t>
            </a:r>
          </a:p>
        </p:txBody>
      </p:sp>
    </p:spTree>
    <p:extLst>
      <p:ext uri="{BB962C8B-B14F-4D97-AF65-F5344CB8AC3E}">
        <p14:creationId xmlns:p14="http://schemas.microsoft.com/office/powerpoint/2010/main" val="276590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資料來源:悠遊飛羽樂園</a:t>
            </a:r>
          </a:p>
        </p:txBody>
      </p:sp>
    </p:spTree>
    <p:extLst>
      <p:ext uri="{BB962C8B-B14F-4D97-AF65-F5344CB8AC3E}">
        <p14:creationId xmlns:p14="http://schemas.microsoft.com/office/powerpoint/2010/main" val="1883665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資料來源:悠遊飛羽樂園</a:t>
            </a:r>
          </a:p>
        </p:txBody>
      </p:sp>
    </p:spTree>
    <p:extLst>
      <p:ext uri="{BB962C8B-B14F-4D97-AF65-F5344CB8AC3E}">
        <p14:creationId xmlns:p14="http://schemas.microsoft.com/office/powerpoint/2010/main" val="962200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3191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92418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4168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資料來源:悠遊飛羽樂園</a:t>
            </a:r>
          </a:p>
        </p:txBody>
      </p:sp>
    </p:spTree>
    <p:extLst>
      <p:ext uri="{BB962C8B-B14F-4D97-AF65-F5344CB8AC3E}">
        <p14:creationId xmlns:p14="http://schemas.microsoft.com/office/powerpoint/2010/main" val="507773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資料來源:悠遊飛羽樂園</a:t>
            </a:r>
          </a:p>
        </p:txBody>
      </p:sp>
    </p:spTree>
    <p:extLst>
      <p:ext uri="{BB962C8B-B14F-4D97-AF65-F5344CB8AC3E}">
        <p14:creationId xmlns:p14="http://schemas.microsoft.com/office/powerpoint/2010/main" val="2196621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6395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資料來源:悠遊飛羽樂園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8847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資料來源:維基百科</a:t>
            </a:r>
          </a:p>
        </p:txBody>
      </p:sp>
    </p:spTree>
    <p:extLst>
      <p:ext uri="{BB962C8B-B14F-4D97-AF65-F5344CB8AC3E}">
        <p14:creationId xmlns:p14="http://schemas.microsoft.com/office/powerpoint/2010/main" val="1396470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資料來源:悠遊飛羽樂園</a:t>
            </a:r>
          </a:p>
        </p:txBody>
      </p:sp>
    </p:spTree>
    <p:extLst>
      <p:ext uri="{BB962C8B-B14F-4D97-AF65-F5344CB8AC3E}">
        <p14:creationId xmlns:p14="http://schemas.microsoft.com/office/powerpoint/2010/main" val="1114250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5078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zh-TW" sz="1000">
                <a:solidFill>
                  <a:schemeClr val="dk2"/>
                </a:solidFill>
              </a:rPr>
              <a:t>‹#›</a:t>
            </a:fld>
            <a:endParaRPr lang="zh-TW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zh-TW" sz="1000">
                <a:solidFill>
                  <a:schemeClr val="dk2"/>
                </a:solidFill>
              </a:rPr>
              <a:t>‹#›</a:t>
            </a:fld>
            <a:endParaRPr lang="zh-TW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jpeg"/><Relationship Id="rId5" Type="http://schemas.openxmlformats.org/officeDocument/2006/relationships/hyperlink" Target="#slide=id.g1e1011592a_2_128"/><Relationship Id="rId4" Type="http://schemas.openxmlformats.org/officeDocument/2006/relationships/hyperlink" Target="#slide=id.g1e1011592a_2_127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jpeg"/><Relationship Id="rId5" Type="http://schemas.openxmlformats.org/officeDocument/2006/relationships/hyperlink" Target="#slide=id.g1e1011592a_2_127"/><Relationship Id="rId4" Type="http://schemas.openxmlformats.org/officeDocument/2006/relationships/hyperlink" Target="#slide=id.g1e1011592a_2_128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hyperlink" Target="#slide=id.g1e1011592a_2_136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hyperlink" Target="#slide=id.g1e1011592a_2_130"/><Relationship Id="rId5" Type="http://schemas.openxmlformats.org/officeDocument/2006/relationships/image" Target="../media/image27.gif"/><Relationship Id="rId4" Type="http://schemas.openxmlformats.org/officeDocument/2006/relationships/hyperlink" Target="#slide=id.g1e1011592a_2_122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hyperlink" Target="#slide=id.g1e1011592a_2_122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#slide=id.g1e1011592a_2_130"/><Relationship Id="rId5" Type="http://schemas.openxmlformats.org/officeDocument/2006/relationships/image" Target="../media/image27.gif"/><Relationship Id="rId4" Type="http://schemas.openxmlformats.org/officeDocument/2006/relationships/hyperlink" Target="#slide=id.g1e1011592a_2_136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dxeiGx16D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57375" y="72000"/>
            <a:ext cx="8402100" cy="1423800"/>
          </a:xfrm>
          <a:prstGeom prst="rect">
            <a:avLst/>
          </a:prstGeom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9000" b="1" i="1">
                <a:solidFill>
                  <a:srgbClr val="9900FF"/>
                </a:solidFill>
                <a:latin typeface="DFKai-SB"/>
                <a:ea typeface="DFKai-SB"/>
                <a:cs typeface="DFKai-SB"/>
                <a:sym typeface="DFKai-SB"/>
              </a:rPr>
              <a:t>1.紅嘴黑鵯</a:t>
            </a:r>
            <a:r>
              <a:rPr lang="zh-TW" sz="9600">
                <a:solidFill>
                  <a:srgbClr val="9900FF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357375" y="4100700"/>
            <a:ext cx="8402100" cy="867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600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         組員:翁慧雯、張庭榕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357375" y="3496775"/>
            <a:ext cx="4106100" cy="657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600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    作者:翁慧雯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4317300" y="3496775"/>
            <a:ext cx="4442100" cy="756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600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指導老師:姜明雄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597150" y="0"/>
            <a:ext cx="77538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40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紅嘴黑鵯的分布地區</a:t>
            </a:r>
          </a:p>
        </p:txBody>
      </p:sp>
      <p:pic>
        <p:nvPicPr>
          <p:cNvPr id="200" name="Shape 200" descr="0000000000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550" y="713000"/>
            <a:ext cx="5543449" cy="4430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187150" y="837750"/>
            <a:ext cx="3199500" cy="385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600">
              <a:solidFill>
                <a:srgbClr val="0000FF"/>
              </a:solidFill>
              <a:highlight>
                <a:srgbClr val="FFFFFF"/>
              </a:highlight>
              <a:latin typeface="DFKai-SB"/>
              <a:ea typeface="DFKai-SB"/>
              <a:cs typeface="DFKai-SB"/>
              <a:sym typeface="DFKai-SB"/>
            </a:endParaRPr>
          </a:p>
          <a:p>
            <a:pPr lvl="0">
              <a:spcBef>
                <a:spcPts val="0"/>
              </a:spcBef>
              <a:buNone/>
            </a:pPr>
            <a:r>
              <a:rPr lang="zh-TW" sz="3600">
                <a:solidFill>
                  <a:srgbClr val="0000FF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台灣常見於</a:t>
            </a:r>
          </a:p>
          <a:p>
            <a:pPr lvl="0">
              <a:spcBef>
                <a:spcPts val="0"/>
              </a:spcBef>
              <a:buNone/>
            </a:pPr>
            <a:r>
              <a:rPr lang="zh-TW" sz="3600">
                <a:solidFill>
                  <a:srgbClr val="0000FF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 海拔</a:t>
            </a:r>
          </a:p>
          <a:p>
            <a:pPr lvl="0">
              <a:spcBef>
                <a:spcPts val="0"/>
              </a:spcBef>
              <a:buNone/>
            </a:pPr>
            <a:r>
              <a:rPr lang="zh-TW" sz="3600">
                <a:solidFill>
                  <a:srgbClr val="0000FF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  1500公尺</a:t>
            </a:r>
          </a:p>
          <a:p>
            <a:pPr lvl="0">
              <a:spcBef>
                <a:spcPts val="0"/>
              </a:spcBef>
              <a:buNone/>
            </a:pPr>
            <a:r>
              <a:rPr lang="zh-TW" sz="3600">
                <a:solidFill>
                  <a:srgbClr val="0000FF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   以下山區。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 descr="090116zitaztoil7ib89q7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50" y="1194250"/>
            <a:ext cx="9108350" cy="394924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35700" y="196075"/>
            <a:ext cx="9108300" cy="97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50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紅嘴黑鵯的</a:t>
            </a:r>
            <a:r>
              <a:rPr lang="zh-TW" sz="5000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繁殖期是</a:t>
            </a:r>
            <a:r>
              <a:rPr lang="zh-TW" sz="50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４</a:t>
            </a:r>
            <a:r>
              <a:rPr lang="zh-TW" sz="5000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到</a:t>
            </a:r>
            <a:r>
              <a:rPr lang="zh-TW" sz="50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６</a:t>
            </a:r>
            <a:r>
              <a:rPr lang="zh-TW" sz="5000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月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417625" y="208825"/>
            <a:ext cx="3901500" cy="91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600">
                <a:latin typeface="DFKai-SB"/>
                <a:ea typeface="DFKai-SB"/>
                <a:cs typeface="DFKai-SB"/>
                <a:sym typeface="DFKai-SB"/>
              </a:rPr>
              <a:t>神話故事時間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Shape 237" descr="黃嘴角鴞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2300" y="1017725"/>
            <a:ext cx="4301697" cy="412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 descr="領角鴞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50" y="1017725"/>
            <a:ext cx="4582950" cy="412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447250" y="1655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40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紅嘴黑鵯的天敵是</a:t>
            </a:r>
            <a:r>
              <a:rPr lang="zh-TW" sz="4000" b="1">
                <a:solidFill>
                  <a:srgbClr val="0000FF"/>
                </a:solidFill>
                <a:highlight>
                  <a:srgbClr val="FFFEFE"/>
                </a:highlight>
                <a:latin typeface="DFKai-SB"/>
                <a:ea typeface="DFKai-SB"/>
                <a:cs typeface="DFKai-SB"/>
                <a:sym typeface="DFKai-SB"/>
              </a:rPr>
              <a:t>猛禽和貓頭鷹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196075" y="1080125"/>
            <a:ext cx="17331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500" b="1">
                <a:solidFill>
                  <a:srgbClr val="00FFFF"/>
                </a:solidFill>
                <a:latin typeface="DFKai-SB"/>
                <a:ea typeface="DFKai-SB"/>
                <a:cs typeface="DFKai-SB"/>
                <a:sym typeface="DFKai-SB"/>
              </a:rPr>
              <a:t>領角鴞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4761200" y="1080125"/>
            <a:ext cx="21714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500" b="1">
                <a:solidFill>
                  <a:srgbClr val="00FFFF"/>
                </a:solidFill>
                <a:latin typeface="DFKai-SB"/>
                <a:ea typeface="DFKai-SB"/>
                <a:cs typeface="DFKai-SB"/>
                <a:sym typeface="DFKai-SB"/>
              </a:rPr>
              <a:t>黃嘴角鴞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68075" y="201375"/>
            <a:ext cx="8764200" cy="50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45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1.下列哪一個</a:t>
            </a:r>
            <a:r>
              <a:rPr lang="zh-TW" sz="4500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是</a:t>
            </a:r>
            <a:r>
              <a:rPr lang="zh-TW" sz="45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紅嘴黑鵯的綽號</a:t>
            </a:r>
            <a:r>
              <a:rPr lang="zh-TW" sz="4500" b="1">
                <a:solidFill>
                  <a:srgbClr val="0000FF"/>
                </a:solidFill>
                <a:latin typeface="Impact"/>
                <a:ea typeface="Impact"/>
                <a:cs typeface="Impact"/>
                <a:sym typeface="Impact"/>
              </a:rPr>
              <a:t>!!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182400" cy="319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4800" b="1">
                <a:solidFill>
                  <a:srgbClr val="0000FF"/>
                </a:solidFill>
              </a:rPr>
              <a:t>1.</a:t>
            </a:r>
            <a:r>
              <a:rPr lang="zh-TW" sz="4800" b="1" u="sng">
                <a:solidFill>
                  <a:srgbClr val="0000FF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  <a:hlinkClick r:id="rId4"/>
              </a:rPr>
              <a:t>紅喙嗶仔</a:t>
            </a:r>
          </a:p>
          <a:p>
            <a:pPr lvl="0">
              <a:spcBef>
                <a:spcPts val="0"/>
              </a:spcBef>
              <a:buNone/>
            </a:pPr>
            <a:r>
              <a:rPr lang="zh-TW" sz="4800" b="1">
                <a:solidFill>
                  <a:srgbClr val="0000FF"/>
                </a:solidFill>
                <a:highlight>
                  <a:srgbClr val="FFFFFF"/>
                </a:highlight>
              </a:rPr>
              <a:t>2.</a:t>
            </a:r>
            <a:r>
              <a:rPr lang="zh-TW" sz="4800" b="1" u="sng">
                <a:solidFill>
                  <a:srgbClr val="0000FF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  <a:hlinkClick r:id="rId5"/>
              </a:rPr>
              <a:t>紅斑甲</a:t>
            </a:r>
          </a:p>
          <a:p>
            <a:pPr lvl="0">
              <a:spcBef>
                <a:spcPts val="0"/>
              </a:spcBef>
              <a:buNone/>
            </a:pPr>
            <a:r>
              <a:rPr lang="zh-TW" sz="4800" b="1">
                <a:solidFill>
                  <a:srgbClr val="0000FF"/>
                </a:solidFill>
                <a:highlight>
                  <a:srgbClr val="FFFFFF"/>
                </a:highlight>
              </a:rPr>
              <a:t>3.</a:t>
            </a:r>
            <a:r>
              <a:rPr lang="zh-TW" sz="4800" b="1" u="sng">
                <a:solidFill>
                  <a:srgbClr val="0000FF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  <a:hlinkClick r:id="rId5"/>
              </a:rPr>
              <a:t>田雞仔</a:t>
            </a:r>
          </a:p>
        </p:txBody>
      </p:sp>
      <p:pic>
        <p:nvPicPr>
          <p:cNvPr id="248" name="Shape 248" descr="00002.JPG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100" y="1246362"/>
            <a:ext cx="5345102" cy="3006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-1559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5000" b="1">
                <a:solidFill>
                  <a:srgbClr val="9900FF"/>
                </a:solidFill>
                <a:latin typeface="DFKai-SB"/>
                <a:ea typeface="DFKai-SB"/>
                <a:cs typeface="DFKai-SB"/>
                <a:sym typeface="DFKai-SB"/>
              </a:rPr>
              <a:t>來認識紅嘴黑鵯</a:t>
            </a:r>
          </a:p>
        </p:txBody>
      </p:sp>
      <p:pic>
        <p:nvPicPr>
          <p:cNvPr id="108" name="Shape 108" descr="00002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9425" y="923925"/>
            <a:ext cx="4892851" cy="421957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/>
          <p:nvPr/>
        </p:nvSpPr>
        <p:spPr>
          <a:xfrm>
            <a:off x="1332150" y="1868050"/>
            <a:ext cx="2935500" cy="1425300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3959375" y="875750"/>
            <a:ext cx="5020200" cy="4317000"/>
          </a:xfrm>
          <a:prstGeom prst="rect">
            <a:avLst/>
          </a:prstGeom>
          <a:noFill/>
          <a:ln w="38100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60425" y="923925"/>
            <a:ext cx="3679200" cy="12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5483"/>
              <a:buFont typeface="Arial"/>
              <a:buNone/>
            </a:pPr>
            <a:r>
              <a:rPr lang="zh-TW" sz="31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紅嘴黑鵯的綽號有: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5483"/>
              <a:buFont typeface="Arial"/>
              <a:buNone/>
            </a:pPr>
            <a:r>
              <a:rPr lang="zh-TW" sz="31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       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251100" y="2970200"/>
            <a:ext cx="2935500" cy="1425300"/>
          </a:xfrm>
          <a:prstGeom prst="rect">
            <a:avLst/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 txBox="1"/>
          <p:nvPr/>
        </p:nvSpPr>
        <p:spPr>
          <a:xfrm>
            <a:off x="1750050" y="2014750"/>
            <a:ext cx="2430900" cy="113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36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紅嘴烏秋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503400" y="3293350"/>
            <a:ext cx="2430900" cy="113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36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紅喙嗶仔</a:t>
            </a:r>
          </a:p>
        </p:txBody>
      </p:sp>
      <p:sp>
        <p:nvSpPr>
          <p:cNvPr id="115" name="Shape 115"/>
          <p:cNvSpPr/>
          <p:nvPr/>
        </p:nvSpPr>
        <p:spPr>
          <a:xfrm>
            <a:off x="1376425" y="3011575"/>
            <a:ext cx="1759500" cy="238200"/>
          </a:xfrm>
          <a:prstGeom prst="rect">
            <a:avLst/>
          </a:prstGeom>
          <a:solidFill>
            <a:srgbClr val="DD7E6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2701662" y="3902150"/>
            <a:ext cx="993600" cy="993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2770700" y="3960875"/>
            <a:ext cx="365100" cy="385800"/>
          </a:xfrm>
          <a:prstGeom prst="rect">
            <a:avLst/>
          </a:prstGeom>
          <a:solidFill>
            <a:srgbClr val="DD7E6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311700" y="3611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4000" b="1">
                <a:solidFill>
                  <a:schemeClr val="accent5"/>
                </a:solidFill>
                <a:latin typeface="DFKai-SB"/>
                <a:ea typeface="DFKai-SB"/>
                <a:cs typeface="DFKai-SB"/>
                <a:sym typeface="DFKai-SB"/>
              </a:rPr>
              <a:t>2.請問下圖是哪一種鳥???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4866450" y="1186527"/>
            <a:ext cx="3701400" cy="334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300" b="1">
                <a:solidFill>
                  <a:srgbClr val="38761D"/>
                </a:solidFill>
                <a:latin typeface="DFKai-SB"/>
                <a:ea typeface="DFKai-SB"/>
                <a:cs typeface="DFKai-SB"/>
                <a:sym typeface="DFKai-SB"/>
              </a:rPr>
              <a:t>1.</a:t>
            </a:r>
            <a:r>
              <a:rPr lang="zh-TW" sz="3300" b="1" u="sng">
                <a:solidFill>
                  <a:srgbClr val="38761D"/>
                </a:solidFill>
                <a:latin typeface="DFKai-SB"/>
                <a:ea typeface="DFKai-SB"/>
                <a:cs typeface="DFKai-SB"/>
                <a:sym typeface="DFKai-SB"/>
                <a:hlinkClick r:id="rId4"/>
              </a:rPr>
              <a:t>麻雀</a:t>
            </a:r>
          </a:p>
          <a:p>
            <a:pPr lvl="0" rtl="0">
              <a:spcBef>
                <a:spcPts val="0"/>
              </a:spcBef>
              <a:buNone/>
            </a:pPr>
            <a:endParaRPr sz="3300" b="1">
              <a:solidFill>
                <a:srgbClr val="38761D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zh-TW" sz="3300" b="1">
                <a:solidFill>
                  <a:srgbClr val="38761D"/>
                </a:solidFill>
                <a:latin typeface="DFKai-SB"/>
                <a:ea typeface="DFKai-SB"/>
                <a:cs typeface="DFKai-SB"/>
                <a:sym typeface="DFKai-SB"/>
              </a:rPr>
              <a:t>2.</a:t>
            </a:r>
            <a:r>
              <a:rPr lang="zh-TW" sz="3300" b="1" u="sng">
                <a:solidFill>
                  <a:srgbClr val="38761D"/>
                </a:solidFill>
                <a:latin typeface="DFKai-SB"/>
                <a:ea typeface="DFKai-SB"/>
                <a:cs typeface="DFKai-SB"/>
                <a:sym typeface="DFKai-SB"/>
                <a:hlinkClick r:id="rId5"/>
              </a:rPr>
              <a:t>紅嘴黑鵯</a:t>
            </a:r>
          </a:p>
          <a:p>
            <a:pPr lvl="0" rtl="0">
              <a:spcBef>
                <a:spcPts val="0"/>
              </a:spcBef>
              <a:buNone/>
            </a:pPr>
            <a:endParaRPr sz="3300" b="1">
              <a:solidFill>
                <a:srgbClr val="38761D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zh-TW" sz="3300" b="1">
                <a:solidFill>
                  <a:srgbClr val="38761D"/>
                </a:solidFill>
                <a:latin typeface="DFKai-SB"/>
                <a:ea typeface="DFKai-SB"/>
                <a:cs typeface="DFKai-SB"/>
                <a:sym typeface="DFKai-SB"/>
              </a:rPr>
              <a:t>3.</a:t>
            </a:r>
            <a:r>
              <a:rPr lang="zh-TW" sz="3300" b="1" u="sng">
                <a:solidFill>
                  <a:srgbClr val="38761D"/>
                </a:solidFill>
                <a:latin typeface="DFKai-SB"/>
                <a:ea typeface="DFKai-SB"/>
                <a:cs typeface="DFKai-SB"/>
                <a:sym typeface="DFKai-SB"/>
                <a:hlinkClick r:id="rId4"/>
              </a:rPr>
              <a:t>樹鵲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3300" b="1">
                <a:solidFill>
                  <a:srgbClr val="38761D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3300" b="1">
                <a:solidFill>
                  <a:srgbClr val="38761D"/>
                </a:solidFill>
                <a:latin typeface="DFKai-SB"/>
                <a:ea typeface="DFKai-SB"/>
                <a:cs typeface="DFKai-SB"/>
                <a:sym typeface="DFKai-SB"/>
              </a:rPr>
              <a:t>4.</a:t>
            </a:r>
            <a:r>
              <a:rPr lang="zh-TW" sz="3300" b="1" u="sng">
                <a:solidFill>
                  <a:srgbClr val="38761D"/>
                </a:solidFill>
                <a:latin typeface="DFKai-SB"/>
                <a:ea typeface="DFKai-SB"/>
                <a:cs typeface="DFKai-SB"/>
                <a:sym typeface="DFKai-SB"/>
                <a:hlinkClick r:id="rId4"/>
              </a:rPr>
              <a:t>綠繡眼</a:t>
            </a:r>
          </a:p>
        </p:txBody>
      </p:sp>
      <p:pic>
        <p:nvPicPr>
          <p:cNvPr id="255" name="Shape 255" descr="00011.JP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700" y="1152475"/>
            <a:ext cx="4136474" cy="347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/>
        </p:nvSpPr>
        <p:spPr>
          <a:xfrm>
            <a:off x="1213350" y="246875"/>
            <a:ext cx="6717300" cy="138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10000">
                <a:solidFill>
                  <a:srgbClr val="AB03B7"/>
                </a:solidFill>
                <a:latin typeface="DFKai-SB"/>
                <a:ea typeface="DFKai-SB"/>
                <a:cs typeface="DFKai-SB"/>
                <a:sym typeface="DFKai-SB"/>
              </a:rPr>
              <a:t>謝謝觀賞!!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Shape 265" descr="5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2075" y="131175"/>
            <a:ext cx="6626700" cy="48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 descr="01.gif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71025" y="43560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/>
          <p:nvPr/>
        </p:nvSpPr>
        <p:spPr>
          <a:xfrm>
            <a:off x="8435350" y="3898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1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8008775" y="3898800"/>
            <a:ext cx="267300" cy="3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2</a:t>
            </a:r>
          </a:p>
        </p:txBody>
      </p:sp>
      <p:pic>
        <p:nvPicPr>
          <p:cNvPr id="269" name="Shape 269" descr="01.gif">
            <a:hlinkClick r:id="rId6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13825" y="43560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 descr="01.gif">
            <a:hlinkClick r:id="rId7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92300" y="43560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/>
          <p:nvPr/>
        </p:nvSpPr>
        <p:spPr>
          <a:xfrm>
            <a:off x="7499225" y="3898925"/>
            <a:ext cx="267300" cy="3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3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Shape 276" descr="707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7575" y="211675"/>
            <a:ext cx="6844600" cy="5055550"/>
          </a:xfrm>
          <a:prstGeom prst="rect">
            <a:avLst/>
          </a:prstGeom>
          <a:noFill/>
          <a:ln w="9525" cap="flat" cmpd="sng">
            <a:solidFill>
              <a:srgbClr val="45818E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77" name="Shape 277" descr="01.gif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00650" y="454117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 descr="01.gif">
            <a:hlinkClick r:id="rId6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57850" y="448972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 descr="01.gif">
            <a:hlinkClick r:id="rId7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66475" y="4541175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/>
          <p:nvPr/>
        </p:nvSpPr>
        <p:spPr>
          <a:xfrm>
            <a:off x="7725525" y="4258825"/>
            <a:ext cx="12036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3     2       1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956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36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龐克頭小子-紅嘴黑鵯</a:t>
            </a:r>
          </a:p>
        </p:txBody>
      </p:sp>
      <p:pic>
        <p:nvPicPr>
          <p:cNvPr id="123" name="Shape 123" descr="00003.JP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00" y="875749"/>
            <a:ext cx="4584426" cy="438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 descr="00004.JPG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0125" y="875750"/>
            <a:ext cx="4266050" cy="438892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/>
          <p:nvPr/>
        </p:nvSpPr>
        <p:spPr>
          <a:xfrm>
            <a:off x="2554500" y="2142650"/>
            <a:ext cx="696600" cy="5727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6961375" y="2142650"/>
            <a:ext cx="496200" cy="5727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 txBox="1"/>
          <p:nvPr/>
        </p:nvSpPr>
        <p:spPr>
          <a:xfrm>
            <a:off x="1086650" y="1397125"/>
            <a:ext cx="3953400" cy="16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 txBox="1"/>
          <p:nvPr/>
        </p:nvSpPr>
        <p:spPr>
          <a:xfrm>
            <a:off x="4263822" y="2142650"/>
            <a:ext cx="1953900" cy="1231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36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龐克頭</a:t>
            </a:r>
          </a:p>
        </p:txBody>
      </p:sp>
      <p:sp>
        <p:nvSpPr>
          <p:cNvPr id="129" name="Shape 129"/>
          <p:cNvSpPr/>
          <p:nvPr/>
        </p:nvSpPr>
        <p:spPr>
          <a:xfrm>
            <a:off x="3591125" y="1345375"/>
            <a:ext cx="1188900" cy="10554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 txBox="1"/>
          <p:nvPr/>
        </p:nvSpPr>
        <p:spPr>
          <a:xfrm>
            <a:off x="3849300" y="1469450"/>
            <a:ext cx="879600" cy="67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600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有</a:t>
            </a:r>
          </a:p>
        </p:txBody>
      </p:sp>
      <p:sp>
        <p:nvSpPr>
          <p:cNvPr id="131" name="Shape 131"/>
          <p:cNvSpPr/>
          <p:nvPr/>
        </p:nvSpPr>
        <p:spPr>
          <a:xfrm>
            <a:off x="5834025" y="3073525"/>
            <a:ext cx="1188900" cy="10554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 txBox="1"/>
          <p:nvPr/>
        </p:nvSpPr>
        <p:spPr>
          <a:xfrm>
            <a:off x="6069975" y="3314875"/>
            <a:ext cx="8205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600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無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687" y="1095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4000" b="1">
                <a:solidFill>
                  <a:srgbClr val="6AA84F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紅嘴黑鵯身長約</a:t>
            </a:r>
            <a:r>
              <a:rPr lang="zh-TW" sz="4000" b="1">
                <a:solidFill>
                  <a:srgbClr val="FF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24</a:t>
            </a:r>
            <a:r>
              <a:rPr lang="zh-TW" sz="4000" b="1">
                <a:solidFill>
                  <a:srgbClr val="6AA84F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至</a:t>
            </a:r>
            <a:r>
              <a:rPr lang="zh-TW" sz="4000" b="1">
                <a:solidFill>
                  <a:srgbClr val="FF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27</a:t>
            </a:r>
            <a:r>
              <a:rPr lang="zh-TW" sz="4000" b="1">
                <a:solidFill>
                  <a:srgbClr val="6AA84F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公分</a:t>
            </a:r>
          </a:p>
        </p:txBody>
      </p:sp>
      <p:pic>
        <p:nvPicPr>
          <p:cNvPr id="138" name="Shape 138" descr="0001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5125" y="863975"/>
            <a:ext cx="9144000" cy="43913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Shape 139"/>
          <p:cNvCxnSpPr/>
          <p:nvPr/>
        </p:nvCxnSpPr>
        <p:spPr>
          <a:xfrm flipH="1">
            <a:off x="5847225" y="1573050"/>
            <a:ext cx="20700" cy="3332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0" name="Shape 140"/>
          <p:cNvCxnSpPr/>
          <p:nvPr/>
        </p:nvCxnSpPr>
        <p:spPr>
          <a:xfrm rot="10800000">
            <a:off x="5226225" y="1552525"/>
            <a:ext cx="641700" cy="10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1" name="Shape 141"/>
          <p:cNvCxnSpPr/>
          <p:nvPr/>
        </p:nvCxnSpPr>
        <p:spPr>
          <a:xfrm flipH="1">
            <a:off x="5216025" y="4905312"/>
            <a:ext cx="672600" cy="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2" name="Shape 142"/>
          <p:cNvSpPr txBox="1"/>
          <p:nvPr/>
        </p:nvSpPr>
        <p:spPr>
          <a:xfrm>
            <a:off x="5981775" y="1883525"/>
            <a:ext cx="921000" cy="224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000" b="1">
                <a:solidFill>
                  <a:srgbClr val="1155CC"/>
                </a:solidFill>
                <a:latin typeface="DFKai-SB"/>
                <a:ea typeface="DFKai-SB"/>
                <a:cs typeface="DFKai-SB"/>
                <a:sym typeface="DFKai-SB"/>
              </a:rPr>
              <a:t>約25公分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 descr="010101.jp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311200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48" name="Shape 148"/>
          <p:cNvSpPr/>
          <p:nvPr/>
        </p:nvSpPr>
        <p:spPr>
          <a:xfrm>
            <a:off x="2194275" y="2317200"/>
            <a:ext cx="1989600" cy="2297100"/>
          </a:xfrm>
          <a:prstGeom prst="ellipse">
            <a:avLst/>
          </a:prstGeom>
          <a:noFill/>
          <a:ln w="152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1363575" y="1265550"/>
            <a:ext cx="2593500" cy="1002900"/>
          </a:xfrm>
          <a:prstGeom prst="wedgeEllipseCallout">
            <a:avLst>
              <a:gd name="adj1" fmla="val 13230"/>
              <a:gd name="adj2" fmla="val 79741"/>
            </a:avLst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200" b="1">
                <a:solidFill>
                  <a:srgbClr val="00FFFF"/>
                </a:solidFill>
                <a:latin typeface="DFKai-SB"/>
                <a:ea typeface="DFKai-SB"/>
                <a:cs typeface="DFKai-SB"/>
                <a:sym typeface="DFKai-SB"/>
              </a:rPr>
              <a:t>好吃! 好吃!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55525" y="692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zh-TW" sz="3600" b="1">
                <a:solidFill>
                  <a:srgbClr val="003CFF"/>
                </a:solidFill>
                <a:latin typeface="DFKai-SB"/>
                <a:ea typeface="DFKai-SB"/>
                <a:cs typeface="DFKai-SB"/>
                <a:sym typeface="DFKai-SB"/>
              </a:rPr>
              <a:t>紅嘴黑鵯的食物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87675" y="641900"/>
            <a:ext cx="8584200" cy="62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zh-TW" sz="3000"/>
              <a:t>   </a:t>
            </a:r>
            <a:r>
              <a:rPr lang="zh-TW" sz="3000" b="1">
                <a:solidFill>
                  <a:srgbClr val="3C78D8"/>
                </a:solidFill>
              </a:rPr>
              <a:t> </a:t>
            </a:r>
            <a:r>
              <a:rPr lang="zh-TW" sz="30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紅嘴黑鵯</a:t>
            </a:r>
            <a:r>
              <a:rPr lang="zh-TW" sz="3000" b="1">
                <a:solidFill>
                  <a:srgbClr val="0000FF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以果實與昆蟲為食，尤其喜歡漿果</a:t>
            </a:r>
            <a:r>
              <a:rPr lang="zh-TW" sz="3000" b="1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。</a:t>
            </a:r>
          </a:p>
        </p:txBody>
      </p:sp>
      <p:pic>
        <p:nvPicPr>
          <p:cNvPr id="156" name="Shape 156" descr="00001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6900" y="1250075"/>
            <a:ext cx="2454450" cy="31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 descr="00013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8625" y="1250075"/>
            <a:ext cx="2595011" cy="31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 descr="36.jp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50" y="1250100"/>
            <a:ext cx="3455650" cy="31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/>
          <p:nvPr/>
        </p:nvSpPr>
        <p:spPr>
          <a:xfrm>
            <a:off x="2763200" y="4036150"/>
            <a:ext cx="1417800" cy="890100"/>
          </a:xfrm>
          <a:prstGeom prst="rect">
            <a:avLst/>
          </a:prstGeom>
          <a:noFill/>
          <a:ln w="38100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3932650" y="4301825"/>
            <a:ext cx="188400" cy="5727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5916825" y="3277850"/>
            <a:ext cx="696300" cy="1317000"/>
          </a:xfrm>
          <a:prstGeom prst="rect">
            <a:avLst/>
          </a:prstGeom>
          <a:noFill/>
          <a:ln w="38100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6258650" y="2918450"/>
            <a:ext cx="1027200" cy="700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263400" y="2762662"/>
            <a:ext cx="188400" cy="5727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6310100" y="3335362"/>
            <a:ext cx="248400" cy="2175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3866175" y="4237775"/>
            <a:ext cx="1027200" cy="890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199750" y="2662775"/>
            <a:ext cx="696300" cy="1062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11700" y="2353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50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成群的紅嘴黑鵯在洗澡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3" name="Shape 173" descr="00009.JP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52475"/>
            <a:ext cx="9144000" cy="399102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/>
          <p:nvPr/>
        </p:nvSpPr>
        <p:spPr>
          <a:xfrm>
            <a:off x="2959850" y="1862825"/>
            <a:ext cx="3001200" cy="1376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2296125" y="2993725"/>
            <a:ext cx="1842000" cy="9342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 txBox="1"/>
          <p:nvPr/>
        </p:nvSpPr>
        <p:spPr>
          <a:xfrm>
            <a:off x="0" y="828850"/>
            <a:ext cx="4367100" cy="393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3000" b="1">
                <a:solidFill>
                  <a:srgbClr val="9900FF"/>
                </a:solidFill>
                <a:latin typeface="DFKai-SB"/>
                <a:ea typeface="DFKai-SB"/>
                <a:cs typeface="DFKai-SB"/>
                <a:sym typeface="DFKai-SB"/>
              </a:rPr>
              <a:t>常聽到一種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3000" b="1">
              <a:solidFill>
                <a:srgbClr val="9900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3000" b="1">
                <a:solidFill>
                  <a:srgbClr val="9900FF"/>
                </a:solidFill>
                <a:latin typeface="DFKai-SB"/>
                <a:ea typeface="DFKai-SB"/>
                <a:cs typeface="DFKai-SB"/>
                <a:sym typeface="DFKai-SB"/>
              </a:rPr>
              <a:t>         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3500" b="1">
                <a:solidFill>
                  <a:srgbClr val="9900FF"/>
                </a:solidFill>
                <a:latin typeface="DFKai-SB"/>
                <a:ea typeface="DFKai-SB"/>
                <a:cs typeface="DFKai-SB"/>
                <a:sym typeface="DFKai-SB"/>
              </a:rPr>
              <a:t>      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3000" b="1">
                <a:solidFill>
                  <a:srgbClr val="9900FF"/>
                </a:solidFill>
                <a:latin typeface="DFKai-SB"/>
                <a:ea typeface="DFKai-SB"/>
                <a:cs typeface="DFKai-SB"/>
                <a:sym typeface="DFKai-SB"/>
              </a:rPr>
              <a:t>   就是牠發出的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endParaRPr sz="3500" b="1">
              <a:solidFill>
                <a:srgbClr val="9900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311700" y="-115375"/>
            <a:ext cx="8520600" cy="61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48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紅嘴黑鵯</a:t>
            </a:r>
            <a:r>
              <a:rPr lang="zh-TW" sz="4800" b="1">
                <a:solidFill>
                  <a:srgbClr val="FF00FF"/>
                </a:solidFill>
                <a:latin typeface="DFKai-SB"/>
                <a:ea typeface="DFKai-SB"/>
                <a:cs typeface="DFKai-SB"/>
                <a:sym typeface="DFKai-SB"/>
              </a:rPr>
              <a:t>叫聲</a:t>
            </a:r>
          </a:p>
        </p:txBody>
      </p:sp>
      <p:pic>
        <p:nvPicPr>
          <p:cNvPr id="182" name="Shape 182" descr="00008.jp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050" y="918050"/>
            <a:ext cx="4572000" cy="385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/>
          <p:nvPr/>
        </p:nvSpPr>
        <p:spPr>
          <a:xfrm>
            <a:off x="2384025" y="3093475"/>
            <a:ext cx="1666200" cy="7347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 txBox="1"/>
          <p:nvPr/>
        </p:nvSpPr>
        <p:spPr>
          <a:xfrm>
            <a:off x="2442375" y="3135775"/>
            <a:ext cx="1768200" cy="9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3500" b="1">
                <a:solidFill>
                  <a:srgbClr val="9900FF"/>
                </a:solidFill>
                <a:latin typeface="DFKai-SB"/>
                <a:ea typeface="DFKai-SB"/>
                <a:cs typeface="DFKai-SB"/>
                <a:sym typeface="DFKai-SB"/>
              </a:rPr>
              <a:t>貓叫聲</a:t>
            </a:r>
          </a:p>
        </p:txBody>
      </p:sp>
      <p:sp>
        <p:nvSpPr>
          <p:cNvPr id="185" name="Shape 185"/>
          <p:cNvSpPr/>
          <p:nvPr/>
        </p:nvSpPr>
        <p:spPr>
          <a:xfrm>
            <a:off x="377800" y="1473300"/>
            <a:ext cx="1842000" cy="9342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465700" y="1573050"/>
            <a:ext cx="1666200" cy="7347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 txBox="1"/>
          <p:nvPr/>
        </p:nvSpPr>
        <p:spPr>
          <a:xfrm>
            <a:off x="683025" y="1661875"/>
            <a:ext cx="1613100" cy="112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3500" b="1">
              <a:solidFill>
                <a:srgbClr val="9900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1764700" y="2403900"/>
            <a:ext cx="1314300" cy="87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3000" b="1">
                <a:solidFill>
                  <a:srgbClr val="9900FF"/>
                </a:solidFill>
                <a:latin typeface="DFKai-SB"/>
                <a:ea typeface="DFKai-SB"/>
                <a:cs typeface="DFKai-SB"/>
                <a:sym typeface="DFKai-SB"/>
              </a:rPr>
              <a:t>或是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518800" y="1791300"/>
            <a:ext cx="1613100" cy="61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3500" b="1">
                <a:solidFill>
                  <a:srgbClr val="9900FF"/>
                </a:solidFill>
                <a:latin typeface="DFKai-SB"/>
                <a:ea typeface="DFKai-SB"/>
                <a:cs typeface="DFKai-SB"/>
                <a:sym typeface="DFKai-SB"/>
              </a:rPr>
              <a:t>小氣鬼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 descr="紅嘴黑鵯的叫聲不但響亮，而且變化多端：除了像在嘲笑人們似的「小氣鬼、小氣鬼」和飛行時所發出的「嘰喳、嘰喳、嘰喳」叫聲之外；還會躲在濃密的枝葉中，發出「喵－、喵－」似貓叫聲，常常令人抓不到頭緒。(資料來源:知識+) 而本影片為類似貓叫聲之鳴聲之ㄧ。" title="紅嘴黑鵯叫聲[Black bulbul]">
            <a:hlinkClick r:id="rId3"/>
          </p:cNvPr>
          <p:cNvSpPr/>
          <p:nvPr/>
        </p:nvSpPr>
        <p:spPr>
          <a:xfrm>
            <a:off x="152400" y="152400"/>
            <a:ext cx="8881700" cy="489217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Microsoft Office PowerPoint</Application>
  <PresentationFormat>如螢幕大小 (16:9)</PresentationFormat>
  <Paragraphs>74</Paragraphs>
  <Slides>23</Slides>
  <Notes>23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23</vt:i4>
      </vt:variant>
    </vt:vector>
  </HeadingPairs>
  <TitlesOfParts>
    <vt:vector size="29" baseType="lpstr">
      <vt:lpstr>新細明體</vt:lpstr>
      <vt:lpstr>DFKai-SB</vt:lpstr>
      <vt:lpstr>Arial</vt:lpstr>
      <vt:lpstr>Impact</vt:lpstr>
      <vt:lpstr>simple-light-2</vt:lpstr>
      <vt:lpstr>simple-light-2</vt:lpstr>
      <vt:lpstr>1.紅嘴黑鵯 </vt:lpstr>
      <vt:lpstr>來認識紅嘴黑鵯</vt:lpstr>
      <vt:lpstr>龐克頭小子-紅嘴黑鵯</vt:lpstr>
      <vt:lpstr>紅嘴黑鵯身長約24至27公分</vt:lpstr>
      <vt:lpstr>PowerPoint 簡報</vt:lpstr>
      <vt:lpstr>紅嘴黑鵯的食物</vt:lpstr>
      <vt:lpstr>成群的紅嘴黑鵯在洗澡</vt:lpstr>
      <vt:lpstr>紅嘴黑鵯叫聲</vt:lpstr>
      <vt:lpstr>PowerPoint 簡報</vt:lpstr>
      <vt:lpstr>紅嘴黑鵯的分布地區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紅嘴黑鵯的天敵是猛禽和貓頭鷹</vt:lpstr>
      <vt:lpstr>1.下列哪一個是紅嘴黑鵯的綽號!!</vt:lpstr>
      <vt:lpstr>2.請問下圖是哪一種鳥???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1.紅嘴黑鵯 </dc:title>
  <cp:lastModifiedBy>panda</cp:lastModifiedBy>
  <cp:revision>1</cp:revision>
  <dcterms:modified xsi:type="dcterms:W3CDTF">2017-06-07T15:21:27Z</dcterms:modified>
</cp:coreProperties>
</file>