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7" r:id="rId2"/>
    <p:sldId id="284" r:id="rId3"/>
    <p:sldId id="256" r:id="rId4"/>
    <p:sldId id="264" r:id="rId5"/>
    <p:sldId id="294" r:id="rId6"/>
    <p:sldId id="266" r:id="rId7"/>
    <p:sldId id="274" r:id="rId8"/>
    <p:sldId id="289" r:id="rId9"/>
    <p:sldId id="279" r:id="rId10"/>
    <p:sldId id="273" r:id="rId11"/>
    <p:sldId id="290" r:id="rId12"/>
    <p:sldId id="268" r:id="rId13"/>
    <p:sldId id="265" r:id="rId14"/>
    <p:sldId id="291" r:id="rId15"/>
  </p:sldIdLst>
  <p:sldSz cx="12192000" cy="6858000"/>
  <p:notesSz cx="7099300" cy="10234613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50B6E8"/>
    <a:srgbClr val="FF2D4E"/>
    <a:srgbClr val="E71C63"/>
    <a:srgbClr val="7BC72D"/>
    <a:srgbClr val="A5D223"/>
    <a:srgbClr val="80DAF9"/>
    <a:srgbClr val="F7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57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2D130E1-6E8D-4D67-A37F-8652380762A4}" type="datetimeFigureOut">
              <a:rPr lang="zh-CN" altLang="en-US" smtClean="0"/>
              <a:t>2019/9/27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32AB389-C53E-4D42-8F9A-7ED952DD5A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588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908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264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96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3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3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10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6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16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54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quizizz.com/admin/quiz/5d8dc371aa8d69001a671b06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hyperlink" Target="https://www.csnes.chc.edu.tw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6398@gmail.co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nyiacademy.org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E1C60CF-11D6-4292-ABC0-6E6979BC5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67" y="3546361"/>
            <a:ext cx="2928515" cy="7941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10840" y="2194995"/>
            <a:ext cx="874591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80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W" panose="00020600040101010101" pitchFamily="18" charset="-122"/>
                <a:ea typeface="文鼎粗行楷" pitchFamily="49" charset="-120"/>
              </a:rPr>
              <a:t>舊社</a:t>
            </a:r>
            <a:r>
              <a:rPr lang="zh-TW" altLang="en-US" sz="80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W" panose="00020600040101010101" pitchFamily="18" charset="-122"/>
                <a:ea typeface="文鼎粗行楷" pitchFamily="49" charset="-120"/>
              </a:rPr>
              <a:t>國小班親會</a:t>
            </a:r>
            <a:endParaRPr lang="zh-CN" altLang="en-US" sz="8000" b="1" dirty="0">
              <a:ln w="15875">
                <a:solidFill>
                  <a:schemeClr val="bg1"/>
                </a:solidFill>
              </a:ln>
              <a:solidFill>
                <a:srgbClr val="7BC7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9" t="45017" r="24480" b="43630"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2" t="44114" r="76597" b="46249"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3" t="55864" r="58478" b="28977"/>
          <a:stretch/>
        </p:blipFill>
        <p:spPr>
          <a:xfrm>
            <a:off x="4854320" y="1619185"/>
            <a:ext cx="1041149" cy="10396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537D5DB-F2E7-4F08-B969-10A5AAE2FD7B}"/>
              </a:ext>
            </a:extLst>
          </p:cNvPr>
          <p:cNvSpPr txBox="1"/>
          <p:nvPr/>
        </p:nvSpPr>
        <p:spPr>
          <a:xfrm>
            <a:off x="4556785" y="3695647"/>
            <a:ext cx="256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汉仪乐喵体W" panose="00020600040101010101" pitchFamily="18" charset="-122"/>
                <a:ea typeface="文鼎粗隸" pitchFamily="49" charset="-120"/>
              </a:rPr>
              <a:t>五年忠班</a:t>
            </a:r>
            <a:endParaRPr lang="zh-CN" altLang="en-US" sz="32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9" name="文本框 14">
            <a:extLst>
              <a:ext uri="{FF2B5EF4-FFF2-40B4-BE49-F238E27FC236}">
                <a16:creationId xmlns:a16="http://schemas.microsoft.com/office/drawing/2014/main" xmlns="" id="{E537D5DB-F2E7-4F08-B969-10A5AAE2FD7B}"/>
              </a:ext>
            </a:extLst>
          </p:cNvPr>
          <p:cNvSpPr txBox="1"/>
          <p:nvPr/>
        </p:nvSpPr>
        <p:spPr>
          <a:xfrm>
            <a:off x="3948621" y="4424083"/>
            <a:ext cx="378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70C0"/>
                </a:solidFill>
                <a:latin typeface="汉仪乐喵体W" panose="00020600040101010101" pitchFamily="18" charset="-122"/>
                <a:ea typeface="文鼎粗隸" pitchFamily="49" charset="-120"/>
              </a:rPr>
              <a:t>級任老師：徐千惠</a:t>
            </a:r>
            <a:endParaRPr lang="zh-CN" altLang="en-US" sz="3200" dirty="0">
              <a:solidFill>
                <a:srgbClr val="0070C0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78538" y="2190421"/>
            <a:ext cx="2241974" cy="12741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W" panose="00020600040101010101" pitchFamily="18" charset="-122"/>
                <a:ea typeface="文鼎粗行楷" pitchFamily="49" charset="-120"/>
              </a:rPr>
              <a:t>身心健康</a:t>
            </a:r>
            <a:endParaRPr lang="en-US" altLang="zh-TW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乐喵体W" panose="00020600040101010101" pitchFamily="18" charset="-122"/>
              <a:ea typeface="文鼎粗行楷" pitchFamily="49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W" panose="00020600040101010101" pitchFamily="18" charset="-122"/>
                <a:ea typeface="文鼎粗行楷" pitchFamily="49" charset="-120"/>
              </a:rPr>
              <a:t>穩定成長</a:t>
            </a:r>
            <a:endParaRPr lang="zh-CN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78538" y="4177515"/>
            <a:ext cx="2241974" cy="12741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W" panose="00020600040101010101" pitchFamily="18" charset="-122"/>
                <a:ea typeface="文鼎粗行楷" pitchFamily="49" charset="-120"/>
              </a:rPr>
              <a:t>補救教學</a:t>
            </a:r>
            <a:endParaRPr lang="en-US" altLang="zh-TW" sz="3200" b="1" dirty="0" smtClean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乐喵体W" panose="00020600040101010101" pitchFamily="18" charset="-122"/>
              <a:ea typeface="文鼎粗行楷" pitchFamily="49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32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W" panose="00020600040101010101" pitchFamily="18" charset="-122"/>
                <a:ea typeface="文鼎粗行楷" pitchFamily="49" charset="-120"/>
              </a:rPr>
              <a:t>加深加廣</a:t>
            </a:r>
            <a:endParaRPr lang="zh-CN" altLang="en-US" sz="3200" b="1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5616" y="2190421"/>
            <a:ext cx="3551162" cy="12741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W" panose="00020600040101010101" pitchFamily="18" charset="-122"/>
                <a:ea typeface="文鼎粗行楷" pitchFamily="49" charset="-120"/>
              </a:rPr>
              <a:t>自動自發</a:t>
            </a:r>
            <a:endParaRPr lang="en-US" altLang="zh-TW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乐喵体W" panose="00020600040101010101" pitchFamily="18" charset="-122"/>
              <a:ea typeface="文鼎粗行楷" pitchFamily="49" charset="-120"/>
            </a:endParaRPr>
          </a:p>
          <a:p>
            <a:pPr algn="r">
              <a:lnSpc>
                <a:spcPct val="120000"/>
              </a:lnSpc>
            </a:pP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W" panose="00020600040101010101" pitchFamily="18" charset="-122"/>
                <a:ea typeface="文鼎粗行楷" pitchFamily="49" charset="-120"/>
              </a:rPr>
              <a:t>自主學習</a:t>
            </a:r>
            <a:endParaRPr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84804" y="4177515"/>
            <a:ext cx="2241974" cy="12741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W" panose="00020600040101010101" pitchFamily="18" charset="-122"/>
                <a:ea typeface="文鼎粗行楷" pitchFamily="49" charset="-120"/>
              </a:rPr>
              <a:t>互助合作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乐喵体W" panose="00020600040101010101" pitchFamily="18" charset="-122"/>
              <a:ea typeface="文鼎粗行楷" pitchFamily="49" charset="-120"/>
            </a:endParaRPr>
          </a:p>
          <a:p>
            <a:pPr algn="r">
              <a:lnSpc>
                <a:spcPct val="120000"/>
              </a:lnSpc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W" panose="00020600040101010101" pitchFamily="18" charset="-122"/>
                <a:ea typeface="文鼎粗行楷" pitchFamily="49" charset="-120"/>
              </a:rPr>
              <a:t>積極參與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1636DA7-EDB0-4A1C-A1CC-F7E81A442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74" y="397933"/>
            <a:ext cx="4537132" cy="135987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4A9C951-499F-4DA1-881F-EBCBA3BD34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45067" y="1613985"/>
            <a:ext cx="735106" cy="57643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71657FC1-CD1C-4AB5-8174-E38947734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495227" y="112079"/>
            <a:ext cx="1479176" cy="126725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1690AC89-09D7-4F00-8B76-097A063A64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2174602" y="752846"/>
            <a:ext cx="1098177" cy="86113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D486ADF-D284-4D38-8AD6-F74BC1B519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8391655" y="420210"/>
            <a:ext cx="4077928" cy="148199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3B89C1C-AF5E-438E-9602-BEDF54374A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9" t="48554" r="50068" b="28958"/>
          <a:stretch/>
        </p:blipFill>
        <p:spPr>
          <a:xfrm>
            <a:off x="4299508" y="1571107"/>
            <a:ext cx="3471205" cy="379241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E0A19E8-6471-498E-A0AD-8BFA4980C3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08" y="598421"/>
            <a:ext cx="29083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5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34" y="3019736"/>
            <a:ext cx="5675918" cy="15332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3758697" y="3529679"/>
            <a:ext cx="512559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 smtClean="0">
                <a:solidFill>
                  <a:srgbClr val="FF2D4E"/>
                </a:solidFill>
                <a:latin typeface="汉仪乐喵体W" panose="00020600040101010101" pitchFamily="18" charset="-122"/>
                <a:ea typeface="文鼎粗隸" pitchFamily="49" charset="-120"/>
              </a:rPr>
              <a:t>家長回饋與互動</a:t>
            </a:r>
            <a:endParaRPr lang="zh-CN" altLang="en-US" sz="4400" b="1" dirty="0">
              <a:solidFill>
                <a:srgbClr val="FF2D4E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83E1F630-7606-4B43-A6D7-4E5BE4BE44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1" r="70838" b="50086"/>
          <a:stretch/>
        </p:blipFill>
        <p:spPr>
          <a:xfrm>
            <a:off x="5061856" y="1276594"/>
            <a:ext cx="2068288" cy="18326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0963859-BCD1-4106-AE90-7839C3E1AA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DDA4345-175B-4CB6-AC62-DBB95D790F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0" r="73750" b="22876"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EB348EE-C0CD-4F75-8E98-6E992DC24C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21307" r="14965" b="22876"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B512BA8-6D46-4688-B299-CB0A6905BD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EE56187-476B-4901-8275-912C53B15A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D2BE852-4108-4B3C-B867-B23D7A2100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CA00DE7-FB73-42EF-AF1B-17D86C2B8A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25700" y="4513001"/>
            <a:ext cx="5729719" cy="919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dirty="0" err="1" smtClean="0">
                <a:latin typeface="Arial Black" pitchFamily="34" charset="0"/>
                <a:ea typeface="汉仪乐喵体W" panose="00020600040101010101" pitchFamily="18" charset="-122"/>
                <a:hlinkClick r:id="rId3"/>
              </a:rPr>
              <a:t>QUIZZIZ</a:t>
            </a:r>
            <a:r>
              <a:rPr lang="en-US" altLang="zh-CN" sz="4000" dirty="0" smtClean="0">
                <a:latin typeface="Arial Black" pitchFamily="34" charset="0"/>
                <a:ea typeface="汉仪乐喵体W" panose="00020600040101010101" pitchFamily="18" charset="-122"/>
                <a:hlinkClick r:id="rId3"/>
              </a:rPr>
              <a:t> TIME</a:t>
            </a:r>
            <a:endParaRPr lang="zh-CN" altLang="en-US" sz="4000" dirty="0">
              <a:latin typeface="Arial Black" pitchFamily="34" charset="0"/>
              <a:ea typeface="汉仪乐喵体W" panose="00020600040101010101" pitchFamily="18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3F05A5-64E5-4429-B42B-E3269F644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74" y="397933"/>
            <a:ext cx="4537132" cy="13598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43E269D-03DF-4ABF-A3FF-33BBDE44C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45067" y="1613985"/>
            <a:ext cx="735106" cy="5764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20C8500-BCFA-4537-B4F7-A2DCF1FE51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495227" y="112079"/>
            <a:ext cx="1479176" cy="12672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0E5899E-567A-4901-A649-926E9C42AD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2174602" y="752846"/>
            <a:ext cx="1098177" cy="8611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EB92E29-A03E-4694-A89F-9BEA62E5D5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8391655" y="420210"/>
            <a:ext cx="4077928" cy="14819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A94086A-DCF9-42B7-A70A-FA6DF0C2E1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E9917D39-2658-47D1-A7DC-E750D192CC85}"/>
              </a:ext>
            </a:extLst>
          </p:cNvPr>
          <p:cNvGrpSpPr/>
          <p:nvPr/>
        </p:nvGrpSpPr>
        <p:grpSpPr>
          <a:xfrm>
            <a:off x="1533128" y="1695861"/>
            <a:ext cx="4075944" cy="3737135"/>
            <a:chOff x="2078276" y="2133371"/>
            <a:chExt cx="2389005" cy="219042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471B97AF-BC79-4125-9B7B-3EA0DCC55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76" b="66862"/>
            <a:stretch/>
          </p:blipFill>
          <p:spPr>
            <a:xfrm>
              <a:off x="2078276" y="2133371"/>
              <a:ext cx="2389005" cy="219042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34141025-1073-4740-932F-3F1207C99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524" y="2912017"/>
              <a:ext cx="1260050" cy="1260050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01" y="598421"/>
            <a:ext cx="4584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225702" y="2257667"/>
            <a:ext cx="4116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hlinkClick r:id="rId9"/>
              </a:rPr>
              <a:t>學校網站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  <a:hlinkClick r:id="rId9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hlinkClick r:id="rId9"/>
              </a:rPr>
              <a:t>重要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  <a:hlinkClick r:id="rId9"/>
              </a:rPr>
              <a:t>行事曆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14" y="1979217"/>
            <a:ext cx="2734919" cy="273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0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5EEFB9C1-8579-4381-AC41-B7DDD6F70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74" y="397933"/>
            <a:ext cx="4537132" cy="135987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812F9C3-95B5-464A-8038-2F6F671F12FC}"/>
              </a:ext>
            </a:extLst>
          </p:cNvPr>
          <p:cNvSpPr/>
          <p:nvPr/>
        </p:nvSpPr>
        <p:spPr>
          <a:xfrm>
            <a:off x="3476625" y="805221"/>
            <a:ext cx="523875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400" b="1" dirty="0" smtClean="0">
                <a:ln w="15875">
                  <a:noFill/>
                </a:ln>
                <a:solidFill>
                  <a:srgbClr val="E71C63"/>
                </a:solidFill>
                <a:latin typeface="汉仪乐喵体W" panose="00020600040101010101" pitchFamily="18" charset="-122"/>
                <a:ea typeface="文鼎粗隸" pitchFamily="49" charset="-120"/>
              </a:rPr>
              <a:t>討論與建議</a:t>
            </a:r>
            <a:endParaRPr lang="zh-CN" altLang="en-US" sz="4400" b="1" dirty="0">
              <a:ln w="15875">
                <a:noFill/>
              </a:ln>
              <a:solidFill>
                <a:srgbClr val="E71C63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07AA7C7-854C-4043-9279-4876E360DF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45067" y="1613985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3F5983E3-5FB0-4D65-BED1-899A746FAE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495227" y="112079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0BD57D9-3C15-4835-BDC5-A89ABE4CBE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2174602" y="752846"/>
            <a:ext cx="1098177" cy="861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5EA4AEE-ECBE-4426-BDCF-4E70F17FCD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8391655" y="420210"/>
            <a:ext cx="4077928" cy="148199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62531E04-6968-4542-887F-7A8456075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D5F15923-784F-43D4-881A-DB8004B578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 r="10651" b="21236"/>
          <a:stretch/>
        </p:blipFill>
        <p:spPr>
          <a:xfrm>
            <a:off x="681350" y="1902203"/>
            <a:ext cx="5182857" cy="361099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597314" y="2830535"/>
            <a:ext cx="57246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歡迎您提出建議</a:t>
            </a:r>
            <a:endParaRPr lang="en-US" altLang="zh-TW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zh-TW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希望未來更進步喔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6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0" r="73750" b="22876"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21307" r="14965" b="22876"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b="27936"/>
          <a:stretch/>
        </p:blipFill>
        <p:spPr>
          <a:xfrm>
            <a:off x="2079082" y="-95127"/>
            <a:ext cx="7933207" cy="477728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AF603BE-9BD2-4C46-AA11-1A5F9BAE30DD}"/>
              </a:ext>
            </a:extLst>
          </p:cNvPr>
          <p:cNvSpPr/>
          <p:nvPr/>
        </p:nvSpPr>
        <p:spPr>
          <a:xfrm>
            <a:off x="3305292" y="2817362"/>
            <a:ext cx="5509831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66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W" panose="00020600040101010101" pitchFamily="18" charset="-122"/>
                <a:ea typeface="文鼎粗行楷" pitchFamily="49" charset="-120"/>
              </a:rPr>
              <a:t>感謝您的蒞臨</a:t>
            </a:r>
            <a:endParaRPr lang="zh-CN" altLang="en-US" sz="6600" b="1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D6A03C-DF0F-45C4-9E0E-F532B4000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52908" r="43539" b="23665"/>
          <a:stretch/>
        </p:blipFill>
        <p:spPr>
          <a:xfrm>
            <a:off x="5146696" y="5212845"/>
            <a:ext cx="1797977" cy="16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2786" y="-2561175"/>
            <a:ext cx="4571570" cy="11237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0" r="73750" b="22876"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21307" r="14965" b="22876"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93C5D11-8AEA-4606-9405-1C847B8410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5536881" y="5631210"/>
            <a:ext cx="735106" cy="576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5387041" y="4129304"/>
            <a:ext cx="1479176" cy="12672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7066416" y="4770071"/>
            <a:ext cx="1098177" cy="8611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71126" y="2017477"/>
            <a:ext cx="7601722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感謝各位家長百忙中前來，共同關心孩子們的成長！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在教學過程中，品格教育與課程學習都是我注重與努力的方向，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希望在這兩年中，請各位家長共同協助，關心孩子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老師的聯絡方式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電話：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0978082216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電子信箱：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  <a:hlinkClick r:id="rId6"/>
              </a:rPr>
              <a:t>ch6398@gmail.com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電話：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8711001-2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endParaRPr lang="zh-CN" altLang="en-US" sz="1600" dirty="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b="27936"/>
          <a:stretch/>
        </p:blipFill>
        <p:spPr>
          <a:xfrm>
            <a:off x="468953" y="0"/>
            <a:ext cx="3350240" cy="20174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10402" y="1124609"/>
            <a:ext cx="2467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400" cap="none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粗行楷" pitchFamily="49" charset="-120"/>
              </a:rPr>
              <a:t>老師的話</a:t>
            </a:r>
            <a:endParaRPr lang="zh-TW" altLang="en-US" sz="4400" cap="none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粗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7511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74" y="2996385"/>
            <a:ext cx="4662638" cy="15332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3864626" y="3465325"/>
            <a:ext cx="460193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 smtClean="0">
                <a:solidFill>
                  <a:srgbClr val="FF2D4E"/>
                </a:solidFill>
                <a:latin typeface="汉仪乐喵体W" panose="00020600040101010101" pitchFamily="18" charset="-122"/>
                <a:ea typeface="文鼎粗隸" pitchFamily="49" charset="-120"/>
              </a:rPr>
              <a:t>親師互動時間</a:t>
            </a:r>
            <a:endParaRPr lang="zh-CN" altLang="en-US" sz="4400" b="1" dirty="0">
              <a:solidFill>
                <a:srgbClr val="FF2D4E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73C1EC5-CDC2-4861-BE68-13037BBA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 b="74483"/>
          <a:stretch/>
        </p:blipFill>
        <p:spPr>
          <a:xfrm>
            <a:off x="4509540" y="767255"/>
            <a:ext cx="2303636" cy="2256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0" r="73750" b="22876"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21307" r="14965" b="22876"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5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3E6A580C-D33D-4727-AD51-181C19664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74" y="295190"/>
            <a:ext cx="4537132" cy="14920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695345" y="2185446"/>
            <a:ext cx="3410227" cy="1565462"/>
            <a:chOff x="874712" y="3195403"/>
            <a:chExt cx="3410227" cy="1565462"/>
          </a:xfrm>
        </p:grpSpPr>
        <p:sp>
          <p:nvSpPr>
            <p:cNvPr id="4" name="矩形 3"/>
            <p:cNvSpPr/>
            <p:nvPr/>
          </p:nvSpPr>
          <p:spPr>
            <a:xfrm>
              <a:off x="874712" y="3677812"/>
              <a:ext cx="3410227" cy="10830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兩次月考範圍</a:t>
              </a:r>
              <a:r>
                <a:rPr lang="zh-TW" altLang="en-US" sz="28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en-US" altLang="zh-TW" sz="2800" dirty="0" smtClean="0">
                <a:latin typeface="標楷體" pitchFamily="65" charset="-120"/>
                <a:ea typeface="標楷體" pitchFamily="65" charset="-120"/>
              </a:endParaRPr>
            </a:p>
            <a:p>
              <a:pPr algn="just">
                <a:lnSpc>
                  <a:spcPct val="120000"/>
                </a:lnSpc>
              </a:pPr>
              <a:r>
                <a:rPr lang="zh-TW" altLang="en-US" sz="2800" dirty="0" smtClean="0">
                  <a:latin typeface="標楷體" pitchFamily="65" charset="-120"/>
                  <a:ea typeface="標楷體" pitchFamily="65" charset="-120"/>
                </a:rPr>
                <a:t>平常</a:t>
              </a:r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考？</a:t>
              </a:r>
              <a:endParaRPr lang="zh-CN" altLang="en-US" sz="28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74713" y="3195403"/>
              <a:ext cx="2241974" cy="5662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latin typeface="汉仪乐喵体W" panose="00020600040101010101" pitchFamily="18" charset="-122"/>
                  <a:ea typeface="文鼎粗行楷" pitchFamily="49" charset="-120"/>
                </a:rPr>
                <a:t>關於成績</a:t>
              </a:r>
              <a:endParaRPr lang="zh-CN" altLang="en-US" sz="2800" b="1" dirty="0">
                <a:latin typeface="汉仪乐喵体W" panose="00020600040101010101" pitchFamily="18" charset="-122"/>
                <a:ea typeface="文鼎粗行楷" pitchFamily="49" charset="-12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95345" y="3925796"/>
            <a:ext cx="3410227" cy="1565462"/>
            <a:chOff x="874712" y="3195403"/>
            <a:chExt cx="3410227" cy="1565462"/>
          </a:xfrm>
        </p:grpSpPr>
        <p:sp>
          <p:nvSpPr>
            <p:cNvPr id="7" name="矩形 6"/>
            <p:cNvSpPr/>
            <p:nvPr/>
          </p:nvSpPr>
          <p:spPr>
            <a:xfrm>
              <a:off x="874712" y="3677812"/>
              <a:ext cx="3410227" cy="10830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田尾自造體驗？班遊？校慶系列活動？班服？</a:t>
              </a:r>
              <a:endParaRPr lang="zh-CN" altLang="en-US" sz="28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74712" y="3195403"/>
              <a:ext cx="295827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latin typeface="汉仪乐喵体W" panose="00020600040101010101" pitchFamily="18" charset="-122"/>
                  <a:ea typeface="文鼎粗行楷" pitchFamily="49" charset="-120"/>
                </a:rPr>
                <a:t>親師聯誼活動</a:t>
              </a:r>
              <a:endParaRPr lang="zh-CN" altLang="en-US" sz="2800" b="1" dirty="0">
                <a:latin typeface="汉仪乐喵体W" panose="00020600040101010101" pitchFamily="18" charset="-122"/>
                <a:ea typeface="文鼎粗行楷" pitchFamily="49" charset="-12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5067" y="2185446"/>
            <a:ext cx="3410227" cy="1091807"/>
            <a:chOff x="874712" y="3195403"/>
            <a:chExt cx="3410227" cy="1091807"/>
          </a:xfrm>
        </p:grpSpPr>
        <p:sp>
          <p:nvSpPr>
            <p:cNvPr id="10" name="矩形 9"/>
            <p:cNvSpPr/>
            <p:nvPr/>
          </p:nvSpPr>
          <p:spPr>
            <a:xfrm>
              <a:off x="874712" y="3677812"/>
              <a:ext cx="341022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TW" altLang="en-US" sz="2800" dirty="0" smtClean="0">
                  <a:latin typeface="標楷體" pitchFamily="65" charset="-120"/>
                  <a:ea typeface="標楷體" pitchFamily="65" charset="-120"/>
                </a:rPr>
                <a:t>作業分量、補充教材？</a:t>
              </a:r>
              <a:endParaRPr lang="zh-CN" altLang="en-US" sz="28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42965" y="3195403"/>
              <a:ext cx="224197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TW" altLang="en-US" sz="2800" b="1" dirty="0" smtClean="0">
                  <a:latin typeface="汉仪乐喵体W" panose="00020600040101010101" pitchFamily="18" charset="-122"/>
                  <a:ea typeface="文鼎粗行楷" pitchFamily="49" charset="-120"/>
                </a:rPr>
                <a:t>關於作業</a:t>
              </a:r>
              <a:endParaRPr lang="zh-CN" altLang="en-US" sz="2800" b="1" dirty="0">
                <a:latin typeface="汉仪乐喵体W" panose="00020600040101010101" pitchFamily="18" charset="-122"/>
                <a:ea typeface="汉仪乐喵体W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5067" y="3925796"/>
            <a:ext cx="3410227" cy="1565462"/>
            <a:chOff x="874712" y="3195403"/>
            <a:chExt cx="3410227" cy="1565462"/>
          </a:xfrm>
        </p:grpSpPr>
        <p:sp>
          <p:nvSpPr>
            <p:cNvPr id="13" name="矩形 12"/>
            <p:cNvSpPr/>
            <p:nvPr/>
          </p:nvSpPr>
          <p:spPr>
            <a:xfrm>
              <a:off x="874712" y="3677812"/>
              <a:ext cx="3410227" cy="10830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安親班？假日安排？親子互動？</a:t>
              </a:r>
              <a:endParaRPr lang="zh-CN" altLang="en-US" sz="28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42965" y="3195403"/>
              <a:ext cx="2241974" cy="5662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TW" altLang="en-US" sz="2800" b="1" dirty="0">
                  <a:latin typeface="汉仪乐喵体W" panose="00020600040101010101" pitchFamily="18" charset="-122"/>
                  <a:ea typeface="文鼎粗行楷" pitchFamily="49" charset="-120"/>
                </a:rPr>
                <a:t>生活作息</a:t>
              </a:r>
              <a:endParaRPr lang="zh-CN" altLang="en-US" sz="2800" b="1" dirty="0">
                <a:latin typeface="汉仪乐喵体W" panose="00020600040101010101" pitchFamily="18" charset="-122"/>
                <a:ea typeface="文鼎粗行楷" pitchFamily="49" charset="-12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476625" y="702479"/>
            <a:ext cx="523875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400" b="1" dirty="0" smtClean="0">
                <a:ln w="15875">
                  <a:noFill/>
                </a:ln>
                <a:solidFill>
                  <a:srgbClr val="E71C63"/>
                </a:solidFill>
                <a:latin typeface="汉仪乐喵体W" panose="00020600040101010101" pitchFamily="18" charset="-122"/>
                <a:ea typeface="文鼎粗隸" pitchFamily="49" charset="-120"/>
              </a:rPr>
              <a:t>親師互動與討論</a:t>
            </a:r>
            <a:endParaRPr lang="zh-CN" altLang="en-US" sz="4400" b="1" dirty="0">
              <a:ln w="15875">
                <a:noFill/>
              </a:ln>
              <a:solidFill>
                <a:srgbClr val="E71C63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1B378EC-72FF-4617-9850-40ECF95EC6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3AA0824-831E-49A2-8B1D-20FEFF08CA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7F38701-2761-4BC3-94B1-141AB3211F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495227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08B1143E-AD82-4284-8E8B-FE2795E759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2174602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349348E-2ED8-40C4-90C5-500374E8FA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8391655" y="317468"/>
            <a:ext cx="4077928" cy="1481993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E2E2ADAF-C091-45DC-A47B-43BB551B309D}"/>
              </a:ext>
            </a:extLst>
          </p:cNvPr>
          <p:cNvGrpSpPr/>
          <p:nvPr/>
        </p:nvGrpSpPr>
        <p:grpSpPr>
          <a:xfrm>
            <a:off x="4015911" y="1936410"/>
            <a:ext cx="3761626" cy="3795613"/>
            <a:chOff x="4252218" y="1936410"/>
            <a:chExt cx="3761626" cy="3795613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4FA0B83F-6271-4F10-858F-083BA8D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218" y="1936410"/>
              <a:ext cx="3761626" cy="3761626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D35A76CB-BAD8-4890-A058-AB0FFAB4E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80" r="7072"/>
            <a:stretch/>
          </p:blipFill>
          <p:spPr>
            <a:xfrm>
              <a:off x="4310461" y="2194504"/>
              <a:ext cx="3549269" cy="3537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73" y="2996385"/>
            <a:ext cx="5072597" cy="15332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3864626" y="3465325"/>
            <a:ext cx="460193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400" b="1" dirty="0" smtClean="0">
                <a:solidFill>
                  <a:srgbClr val="FF2D4E"/>
                </a:solidFill>
                <a:latin typeface="汉仪乐喵体W" panose="00020600040101010101" pitchFamily="18" charset="-122"/>
                <a:ea typeface="文鼎粗隸" pitchFamily="49" charset="-120"/>
              </a:rPr>
              <a:t>課程與</a:t>
            </a:r>
            <a:r>
              <a:rPr lang="zh-TW" altLang="en-US" sz="4400" b="1" dirty="0">
                <a:solidFill>
                  <a:srgbClr val="FF2D4E"/>
                </a:solidFill>
                <a:latin typeface="汉仪乐喵体W" panose="00020600040101010101" pitchFamily="18" charset="-122"/>
                <a:ea typeface="文鼎粗隸" pitchFamily="49" charset="-120"/>
              </a:rPr>
              <a:t>教學</a:t>
            </a:r>
            <a:endParaRPr lang="zh-CN" altLang="en-US" sz="4400" b="1" dirty="0">
              <a:solidFill>
                <a:srgbClr val="FF2D4E"/>
              </a:solidFill>
              <a:latin typeface="汉仪乐喵体W" panose="00020600040101010101" pitchFamily="18" charset="-122"/>
              <a:ea typeface="文鼎粗隸" pitchFamily="49" charset="-12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A77C744-F4DC-441A-B3ED-813D5D7A8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8" r="34941" b="74655"/>
          <a:stretch/>
        </p:blipFill>
        <p:spPr>
          <a:xfrm>
            <a:off x="4533272" y="793716"/>
            <a:ext cx="2423677" cy="22918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7530C36-04A9-4F61-8C8F-76C51A688F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B275243-119D-437E-8CDA-A254456980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0" r="73750" b="22876"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FBE0A26-2EA5-4DD1-8349-7905C36B2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21307" r="14965" b="22876"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86B5858-F9C6-437C-8CB6-3E3D094CE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E19D757-7512-4588-B352-915B0A50F8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C2677A1-F980-43EE-9A25-257B83A407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8400ED20-F562-416D-BBCE-4539B83DD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80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0AAE4B0-1F6B-41E6-BAB8-E2400583B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74" y="295190"/>
            <a:ext cx="4537132" cy="14920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6E04EEE-996D-4BDD-B272-0A781D6CBEDC}"/>
              </a:ext>
            </a:extLst>
          </p:cNvPr>
          <p:cNvSpPr/>
          <p:nvPr/>
        </p:nvSpPr>
        <p:spPr>
          <a:xfrm>
            <a:off x="3476625" y="702479"/>
            <a:ext cx="523875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400" b="1" dirty="0" smtClean="0">
                <a:ln w="15875">
                  <a:noFill/>
                </a:ln>
                <a:solidFill>
                  <a:srgbClr val="E71C63"/>
                </a:solidFill>
                <a:latin typeface="汉仪乐喵体W" panose="00020600040101010101" pitchFamily="18" charset="-122"/>
                <a:ea typeface="文鼎粗隸" pitchFamily="49" charset="-120"/>
              </a:rPr>
              <a:t>課程與教學</a:t>
            </a:r>
            <a:endParaRPr lang="zh-CN" altLang="en-US" sz="4400" b="1" dirty="0">
              <a:ln w="15875">
                <a:noFill/>
              </a:ln>
              <a:solidFill>
                <a:srgbClr val="E71C63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7F53148-783E-47C7-B6C1-5A4480850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C8F746F-9B8A-491E-8EE1-FB6EDDC91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495227" y="9337"/>
            <a:ext cx="1479176" cy="12672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5C80515-6A1D-4D35-A5D9-20AF84413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2174602" y="650104"/>
            <a:ext cx="1098177" cy="8611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E44D6E5-AF35-46E9-82CF-991886F599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8391655" y="317468"/>
            <a:ext cx="4077928" cy="14819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4" y="2665321"/>
            <a:ext cx="2950570" cy="206195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40" y="2134319"/>
            <a:ext cx="2667000" cy="2667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762500" y="4801319"/>
            <a:ext cx="2447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班級網頁</a:t>
            </a:r>
            <a:endParaRPr lang="zh-TW" altLang="en-US" sz="40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095500"/>
            <a:ext cx="2667000" cy="2667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19" y="2095500"/>
            <a:ext cx="2667000" cy="266700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8090563" y="4802243"/>
            <a:ext cx="2447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班級相簿</a:t>
            </a:r>
            <a:endParaRPr lang="zh-TW" altLang="en-US" sz="40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FE3941F-F381-4F95-82D0-90E198643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74" y="397932"/>
            <a:ext cx="4537132" cy="149202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6A10F893-D2D4-44A2-A491-1581F12BDA47}"/>
              </a:ext>
            </a:extLst>
          </p:cNvPr>
          <p:cNvSpPr/>
          <p:nvPr/>
        </p:nvSpPr>
        <p:spPr>
          <a:xfrm>
            <a:off x="3476625" y="805221"/>
            <a:ext cx="523875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400" b="1" dirty="0">
                <a:solidFill>
                  <a:srgbClr val="FF2D4E"/>
                </a:solidFill>
                <a:latin typeface="汉仪乐喵体W" panose="00020600040101010101" pitchFamily="18" charset="-122"/>
                <a:ea typeface="文鼎粗隸" pitchFamily="49" charset="-120"/>
              </a:rPr>
              <a:t>課程與教學</a:t>
            </a:r>
            <a:endParaRPr lang="zh-CN" altLang="en-US" sz="4400" b="1" dirty="0">
              <a:solidFill>
                <a:srgbClr val="FF2D4E"/>
              </a:solidFill>
              <a:latin typeface="汉仪乐喵体W" panose="00020600040101010101" pitchFamily="18" charset="-122"/>
              <a:ea typeface="文鼎粗隸" pitchFamily="49" charset="-12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EFC6E55-7288-4A46-BCA6-911D072F2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45067" y="1613985"/>
            <a:ext cx="735106" cy="576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11D676F-5310-4BE5-A541-2420689B1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495227" y="112079"/>
            <a:ext cx="1479176" cy="12672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5B9E63C-69B6-448A-8E8F-FB0CC8CC76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2174602" y="752846"/>
            <a:ext cx="1098177" cy="8611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121B546-8EE1-48DB-8518-2D5DF4DBF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8391655" y="420210"/>
            <a:ext cx="4077928" cy="148199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17F0CA7-0886-4DDD-B563-40CD8DE84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0E158F36-67EE-4592-82BF-48AEFEF72649}"/>
              </a:ext>
            </a:extLst>
          </p:cNvPr>
          <p:cNvGrpSpPr/>
          <p:nvPr/>
        </p:nvGrpSpPr>
        <p:grpSpPr>
          <a:xfrm>
            <a:off x="1011826" y="1889957"/>
            <a:ext cx="2146300" cy="2911299"/>
            <a:chOff x="1011826" y="1889957"/>
            <a:chExt cx="2146300" cy="2911299"/>
          </a:xfrm>
        </p:grpSpPr>
        <p:sp>
          <p:nvSpPr>
            <p:cNvPr id="6" name="矩形 5"/>
            <p:cNvSpPr/>
            <p:nvPr/>
          </p:nvSpPr>
          <p:spPr>
            <a:xfrm>
              <a:off x="1011826" y="3933326"/>
              <a:ext cx="214630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 err="1" smtClean="0">
                  <a:latin typeface="Aharoni" pitchFamily="2" charset="-79"/>
                  <a:ea typeface="汉仪乐喵体W" panose="00020600040101010101" pitchFamily="18" charset="-122"/>
                  <a:cs typeface="Aharoni" pitchFamily="2" charset="-79"/>
                </a:rPr>
                <a:t>ChromeBook</a:t>
              </a:r>
              <a:endParaRPr lang="en-US" altLang="zh-CN" dirty="0" smtClean="0">
                <a:latin typeface="Aharoni" pitchFamily="2" charset="-79"/>
                <a:ea typeface="汉仪乐喵体W" panose="00020600040101010101" pitchFamily="18" charset="-122"/>
                <a:cs typeface="Aharoni" pitchFamily="2" charset="-79"/>
              </a:endParaRPr>
            </a:p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latin typeface="Aharoni" pitchFamily="2" charset="-79"/>
                  <a:ea typeface="文鼎粗行楷" pitchFamily="49" charset="-120"/>
                  <a:cs typeface="Aharoni" pitchFamily="2" charset="-79"/>
                </a:rPr>
                <a:t>資訊融入教學</a:t>
              </a:r>
              <a:endParaRPr lang="zh-CN" altLang="en-US" sz="2400" dirty="0">
                <a:latin typeface="Aharoni" pitchFamily="2" charset="-79"/>
                <a:ea typeface="汉仪乐喵体W" panose="00020600040101010101" pitchFamily="18" charset="-122"/>
                <a:cs typeface="Aharoni" pitchFamily="2" charset="-79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CFCE08F9-D82E-44D7-9607-913306687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3" t="5622" r="72455" b="70941"/>
            <a:stretch/>
          </p:blipFill>
          <p:spPr>
            <a:xfrm>
              <a:off x="1213234" y="1889957"/>
              <a:ext cx="1922735" cy="2252844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201E5D0-DE67-4F10-BB59-7E892B23BBA7}"/>
              </a:ext>
            </a:extLst>
          </p:cNvPr>
          <p:cNvGrpSpPr/>
          <p:nvPr/>
        </p:nvGrpSpPr>
        <p:grpSpPr>
          <a:xfrm>
            <a:off x="8973070" y="2138336"/>
            <a:ext cx="2146300" cy="3069185"/>
            <a:chOff x="8973070" y="2138336"/>
            <a:chExt cx="2146300" cy="3069185"/>
          </a:xfrm>
        </p:grpSpPr>
        <p:sp>
          <p:nvSpPr>
            <p:cNvPr id="9" name="矩形 8"/>
            <p:cNvSpPr/>
            <p:nvPr/>
          </p:nvSpPr>
          <p:spPr>
            <a:xfrm>
              <a:off x="8973070" y="3933326"/>
              <a:ext cx="2146300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3200" dirty="0">
                  <a:latin typeface="汉仪乐喵体W" panose="00020600040101010101" pitchFamily="18" charset="-122"/>
                  <a:ea typeface="文鼎粗行楷" pitchFamily="49" charset="-120"/>
                </a:rPr>
                <a:t>紙</a:t>
              </a:r>
              <a:r>
                <a:rPr lang="zh-TW" altLang="en-US" sz="3200" dirty="0">
                  <a:latin typeface="Aharoni" pitchFamily="2" charset="-79"/>
                  <a:ea typeface="文鼎粗行楷" pitchFamily="49" charset="-120"/>
                  <a:cs typeface="Aharoni" pitchFamily="2" charset="-79"/>
                </a:rPr>
                <a:t>筆</a:t>
              </a:r>
              <a:r>
                <a:rPr lang="zh-TW" altLang="en-US" sz="3200" dirty="0" smtClean="0">
                  <a:latin typeface="Aharoni" pitchFamily="2" charset="-79"/>
                  <a:ea typeface="文鼎粗行楷" pitchFamily="49" charset="-120"/>
                  <a:cs typeface="Aharoni" pitchFamily="2" charset="-79"/>
                </a:rPr>
                <a:t>書寫</a:t>
              </a:r>
              <a:endParaRPr lang="en-US" altLang="zh-TW" sz="3200" dirty="0">
                <a:latin typeface="Aharoni" pitchFamily="2" charset="-79"/>
                <a:ea typeface="文鼎粗行楷" pitchFamily="49" charset="-120"/>
                <a:cs typeface="Aharoni" pitchFamily="2" charset="-79"/>
              </a:endParaRPr>
            </a:p>
            <a:p>
              <a:pPr algn="ctr">
                <a:lnSpc>
                  <a:spcPct val="120000"/>
                </a:lnSpc>
              </a:pPr>
              <a:r>
                <a:rPr lang="zh-TW" altLang="en-US" sz="3200" dirty="0" smtClean="0">
                  <a:latin typeface="Aharoni" pitchFamily="2" charset="-79"/>
                  <a:ea typeface="文鼎粗行楷" pitchFamily="49" charset="-120"/>
                  <a:cs typeface="Aharoni" pitchFamily="2" charset="-79"/>
                </a:rPr>
                <a:t>與</a:t>
              </a:r>
              <a:r>
                <a:rPr lang="zh-TW" altLang="en-US" sz="3200" dirty="0">
                  <a:latin typeface="Aharoni" pitchFamily="2" charset="-79"/>
                  <a:ea typeface="文鼎粗行楷" pitchFamily="49" charset="-120"/>
                  <a:cs typeface="Aharoni" pitchFamily="2" charset="-79"/>
                </a:rPr>
                <a:t>測驗</a:t>
              </a:r>
              <a:endParaRPr lang="en-US" altLang="zh-TW" sz="3200" dirty="0" smtClean="0">
                <a:latin typeface="Aharoni" pitchFamily="2" charset="-79"/>
                <a:ea typeface="文鼎粗行楷" pitchFamily="49" charset="-120"/>
                <a:cs typeface="Aharoni" pitchFamily="2" charset="-79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62ED76BB-2D72-4C05-A07F-417750A5A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77" t="7530" r="6044" b="71365"/>
            <a:stretch/>
          </p:blipFill>
          <p:spPr>
            <a:xfrm>
              <a:off x="9233038" y="2138336"/>
              <a:ext cx="1886332" cy="1794990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229D829B-E676-4139-856D-11FF62DE34D0}"/>
              </a:ext>
            </a:extLst>
          </p:cNvPr>
          <p:cNvGrpSpPr/>
          <p:nvPr/>
        </p:nvGrpSpPr>
        <p:grpSpPr>
          <a:xfrm>
            <a:off x="3665574" y="2019876"/>
            <a:ext cx="2268566" cy="2411984"/>
            <a:chOff x="3665574" y="2019876"/>
            <a:chExt cx="2268566" cy="2411984"/>
          </a:xfrm>
        </p:grpSpPr>
        <p:sp>
          <p:nvSpPr>
            <p:cNvPr id="7" name="矩形 6"/>
            <p:cNvSpPr/>
            <p:nvPr/>
          </p:nvSpPr>
          <p:spPr>
            <a:xfrm>
              <a:off x="3665574" y="3933326"/>
              <a:ext cx="2146300" cy="4985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latin typeface="汉仪乐喵体W" panose="00020600040101010101" pitchFamily="18" charset="-122"/>
                  <a:ea typeface="文鼎粗行楷" pitchFamily="49" charset="-120"/>
                  <a:hlinkClick r:id="rId6"/>
                </a:rPr>
                <a:t>均一線上平台</a:t>
              </a:r>
              <a:endParaRPr lang="zh-CN" altLang="en-US" sz="2400" dirty="0">
                <a:latin typeface="汉仪乐喵体W" panose="00020600040101010101" pitchFamily="18" charset="-122"/>
                <a:ea typeface="汉仪乐喵体W" panose="00020600040101010101" pitchFamily="18" charset="-122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42C5C992-D6D5-40CA-8CD8-4C468A9BF4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62" t="7093" r="48670" b="71364"/>
            <a:stretch/>
          </p:blipFill>
          <p:spPr>
            <a:xfrm>
              <a:off x="3830826" y="2019876"/>
              <a:ext cx="2103314" cy="193900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1" y="2245453"/>
            <a:ext cx="1783515" cy="158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矩形 27"/>
          <p:cNvSpPr/>
          <p:nvPr/>
        </p:nvSpPr>
        <p:spPr>
          <a:xfrm>
            <a:off x="6269957" y="3940407"/>
            <a:ext cx="2146300" cy="16435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dirty="0" smtClean="0">
                <a:latin typeface="Aharoni" pitchFamily="2" charset="-79"/>
                <a:ea typeface="文鼎粗行楷" pitchFamily="49" charset="-120"/>
                <a:cs typeface="Aharoni" pitchFamily="2" charset="-79"/>
              </a:rPr>
              <a:t>教育雲信箱</a:t>
            </a:r>
            <a:endParaRPr lang="en-US" altLang="zh-TW" sz="2800" dirty="0" smtClean="0">
              <a:latin typeface="Aharoni" pitchFamily="2" charset="-79"/>
              <a:ea typeface="文鼎粗行楷" pitchFamily="49" charset="-120"/>
              <a:cs typeface="Aharoni" pitchFamily="2" charset="-79"/>
            </a:endParaRPr>
          </a:p>
          <a:p>
            <a:pPr algn="ctr">
              <a:lnSpc>
                <a:spcPct val="120000"/>
              </a:lnSpc>
            </a:pPr>
            <a:r>
              <a:rPr lang="en-US" altLang="zh-TW" sz="2800" dirty="0" err="1" smtClean="0">
                <a:latin typeface="Aharoni" pitchFamily="2" charset="-79"/>
                <a:ea typeface="文鼎粗行楷" pitchFamily="49" charset="-120"/>
                <a:cs typeface="Aharoni" pitchFamily="2" charset="-79"/>
              </a:rPr>
              <a:t>OpenID</a:t>
            </a:r>
            <a:endParaRPr lang="en-US" altLang="zh-TW" sz="2800" dirty="0">
              <a:latin typeface="Aharoni" pitchFamily="2" charset="-79"/>
              <a:ea typeface="文鼎粗行楷" pitchFamily="49" charset="-120"/>
              <a:cs typeface="Aharoni" pitchFamily="2" charset="-79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 smtClean="0">
                <a:latin typeface="Aharoni" pitchFamily="2" charset="-79"/>
                <a:ea typeface="文鼎粗行楷" pitchFamily="49" charset="-120"/>
                <a:cs typeface="Aharoni" pitchFamily="2" charset="-79"/>
              </a:rPr>
              <a:t>登入</a:t>
            </a:r>
            <a:endParaRPr lang="zh-CN" altLang="en-US" sz="2800" dirty="0">
              <a:latin typeface="Aharoni" pitchFamily="2" charset="-79"/>
              <a:ea typeface="文鼎粗行楷" pitchFamily="49" charset="-12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8711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73" y="2996385"/>
            <a:ext cx="5072597" cy="15332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3679034" y="3411456"/>
            <a:ext cx="460193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5400" b="1" dirty="0" smtClean="0">
                <a:solidFill>
                  <a:srgbClr val="FF2D4E"/>
                </a:solidFill>
                <a:latin typeface="汉仪乐喵体W" panose="00020600040101010101" pitchFamily="18" charset="-122"/>
                <a:ea typeface="文鼎粗隸" pitchFamily="49" charset="-120"/>
              </a:rPr>
              <a:t>關於班級</a:t>
            </a:r>
            <a:endParaRPr lang="zh-CN" altLang="en-US" sz="5400" b="1" dirty="0">
              <a:solidFill>
                <a:srgbClr val="FF2D4E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67E6035-1AD7-495C-B720-1596CE0F87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9" b="75342"/>
          <a:stretch/>
        </p:blipFill>
        <p:spPr>
          <a:xfrm>
            <a:off x="4635146" y="926963"/>
            <a:ext cx="2507225" cy="21536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A4E7136-19F2-47B6-926D-843A12F9F9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422973F-270C-4902-AC34-F83A67B4DB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0" r="73750" b="22876"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536892E-DDD3-4B31-BAB1-CD75E69A5C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21307" r="14965" b="22876"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7387FD4-4669-4059-9601-18775CB600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6B1B1EA-C31D-4D4F-9003-44A7BC71D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89E7B8C4-C32A-4DF7-B775-3808CD39B2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34E4D7A-1209-42A5-BAF2-2C6A9B1BDE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E1BEDA1C-C87F-424B-BA59-3C74B168CC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sp>
        <p:nvSpPr>
          <p:cNvPr id="47" name="MH_Other_16"/>
          <p:cNvSpPr/>
          <p:nvPr>
            <p:custDataLst>
              <p:tags r:id="rId2"/>
            </p:custDataLst>
          </p:nvPr>
        </p:nvSpPr>
        <p:spPr>
          <a:xfrm>
            <a:off x="9563101" y="4440692"/>
            <a:ext cx="265113" cy="266700"/>
          </a:xfrm>
          <a:custGeom>
            <a:avLst/>
            <a:gdLst>
              <a:gd name="connsiteX0" fmla="*/ 429702 w 859404"/>
              <a:gd name="connsiteY0" fmla="*/ 62523 h 859404"/>
              <a:gd name="connsiteX1" fmla="*/ 62523 w 859404"/>
              <a:gd name="connsiteY1" fmla="*/ 429702 h 859404"/>
              <a:gd name="connsiteX2" fmla="*/ 429702 w 859404"/>
              <a:gd name="connsiteY2" fmla="*/ 796881 h 859404"/>
              <a:gd name="connsiteX3" fmla="*/ 796881 w 859404"/>
              <a:gd name="connsiteY3" fmla="*/ 429702 h 859404"/>
              <a:gd name="connsiteX4" fmla="*/ 429702 w 859404"/>
              <a:gd name="connsiteY4" fmla="*/ 62523 h 859404"/>
              <a:gd name="connsiteX5" fmla="*/ 429702 w 859404"/>
              <a:gd name="connsiteY5" fmla="*/ 0 h 859404"/>
              <a:gd name="connsiteX6" fmla="*/ 859404 w 859404"/>
              <a:gd name="connsiteY6" fmla="*/ 429702 h 859404"/>
              <a:gd name="connsiteX7" fmla="*/ 429702 w 859404"/>
              <a:gd name="connsiteY7" fmla="*/ 859404 h 859404"/>
              <a:gd name="connsiteX8" fmla="*/ 0 w 859404"/>
              <a:gd name="connsiteY8" fmla="*/ 429702 h 859404"/>
              <a:gd name="connsiteX9" fmla="*/ 429702 w 859404"/>
              <a:gd name="connsiteY9" fmla="*/ 0 h 8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404" h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7DBEEAF-4CF5-4376-9B04-6D7128216C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74" y="397933"/>
            <a:ext cx="4537132" cy="1359872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AE4BF3A8-67AA-491B-80DB-96EB519DF21D}"/>
              </a:ext>
            </a:extLst>
          </p:cNvPr>
          <p:cNvSpPr/>
          <p:nvPr/>
        </p:nvSpPr>
        <p:spPr>
          <a:xfrm>
            <a:off x="3407614" y="693148"/>
            <a:ext cx="523875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400" b="1" dirty="0" smtClean="0">
                <a:ln w="15875">
                  <a:noFill/>
                </a:ln>
                <a:solidFill>
                  <a:srgbClr val="E71C63"/>
                </a:solidFill>
                <a:latin typeface="汉仪乐喵体W" panose="00020600040101010101" pitchFamily="18" charset="-122"/>
                <a:ea typeface="文鼎粗隸" pitchFamily="49" charset="-120"/>
              </a:rPr>
              <a:t>關於班級</a:t>
            </a:r>
            <a:endParaRPr lang="zh-CN" altLang="en-US" sz="4400" b="1" dirty="0">
              <a:ln w="15875">
                <a:noFill/>
              </a:ln>
              <a:solidFill>
                <a:srgbClr val="E71C63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D069FFE0-2C9E-4F23-BC55-C266BF0081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645067" y="1613985"/>
            <a:ext cx="735106" cy="5764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A2019063-9DE2-4E65-ADE6-B4EAAFF047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306" r="81250" b="79215"/>
          <a:stretch/>
        </p:blipFill>
        <p:spPr>
          <a:xfrm>
            <a:off x="495227" y="112079"/>
            <a:ext cx="1479176" cy="126725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92A6D785-05F3-4366-A173-CBD3881E3E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/>
        </p:blipFill>
        <p:spPr>
          <a:xfrm>
            <a:off x="2174602" y="752846"/>
            <a:ext cx="1098177" cy="86113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AF8287D3-4CEB-4A7B-B0A8-50900185A9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8391655" y="420210"/>
            <a:ext cx="4077928" cy="14819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F4E2973-0BFA-4FD9-A8BC-0CEAA06BDD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94" y="2670585"/>
            <a:ext cx="3491455" cy="2618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488E81B-7FEE-4CFD-9AC2-B2E32D9F31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64" y="2593235"/>
            <a:ext cx="3446913" cy="2297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402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7091017480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0174809"/>
  <p:tag name="MH_LIBRARY" val="GRAPHIC"/>
  <p:tag name="MH_TYPE" val="Other"/>
  <p:tag name="MH_ORDER" val="16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538</TotalTime>
  <Words>225</Words>
  <Application>Microsoft Office PowerPoint</Application>
  <PresentationFormat>自訂</PresentationFormat>
  <Paragraphs>66</Paragraphs>
  <Slides>14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包图主题2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user</cp:lastModifiedBy>
  <cp:revision>70</cp:revision>
  <cp:lastPrinted>2019-09-27T08:28:40Z</cp:lastPrinted>
  <dcterms:created xsi:type="dcterms:W3CDTF">2017-09-10T07:00:02Z</dcterms:created>
  <dcterms:modified xsi:type="dcterms:W3CDTF">2019-09-27T08:31:11Z</dcterms:modified>
</cp:coreProperties>
</file>