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1289" y="81642"/>
            <a:ext cx="9144000" cy="6857999"/>
          </a:xfrm>
          <a:prstGeom prst="rect">
            <a:avLst/>
          </a:prstGeom>
          <a:effectLst>
            <a:outerShdw blurRad="1117600" dist="50800" dir="5400000" algn="ctr" rotWithShape="0">
              <a:srgbClr val="000000">
                <a:alpha val="1000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矩形 1"/>
          <p:cNvSpPr/>
          <p:nvPr/>
        </p:nvSpPr>
        <p:spPr>
          <a:xfrm>
            <a:off x="539552" y="2769670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zh-TW" sz="3200" dirty="0">
                <a:latin typeface="+mj-ea"/>
              </a:rPr>
              <a:t>魯凱族傳統服飾</a:t>
            </a:r>
            <a:endParaRPr lang="zh-TW" altLang="zh-TW" sz="3200" dirty="0">
              <a:latin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38610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2000" dirty="0"/>
              <a:t>屏北高中</a:t>
            </a:r>
            <a:r>
              <a:rPr lang="en-US" altLang="zh-TW" sz="2000" dirty="0"/>
              <a:t>2</a:t>
            </a:r>
            <a:r>
              <a:rPr lang="zh-TW" altLang="en-US" sz="2000" dirty="0"/>
              <a:t>年</a:t>
            </a:r>
            <a:r>
              <a:rPr lang="en-US" altLang="zh-TW" sz="2000" dirty="0"/>
              <a:t>9</a:t>
            </a:r>
            <a:r>
              <a:rPr lang="zh-TW" altLang="en-US" sz="2000" dirty="0"/>
              <a:t>班</a:t>
            </a:r>
            <a:endParaRPr lang="en-US" altLang="zh-TW" sz="2000" dirty="0"/>
          </a:p>
          <a:p>
            <a:pPr algn="ctr"/>
            <a:r>
              <a:rPr lang="zh-TW" altLang="en-US" sz="2000" dirty="0"/>
              <a:t>第</a:t>
            </a:r>
            <a:r>
              <a:rPr lang="en-US" altLang="zh-TW" sz="2000" dirty="0"/>
              <a:t>6</a:t>
            </a:r>
            <a:r>
              <a:rPr lang="zh-TW" altLang="en-US" sz="2000" dirty="0"/>
              <a:t>組</a:t>
            </a:r>
            <a:endParaRPr lang="en-US" altLang="zh-TW" sz="2000" dirty="0"/>
          </a:p>
          <a:p>
            <a:pPr algn="ctr"/>
            <a:r>
              <a:rPr lang="zh-TW" altLang="zh-TW" dirty="0"/>
              <a:t>梁偉</a:t>
            </a:r>
            <a:r>
              <a:rPr lang="zh-TW" altLang="en-US" dirty="0"/>
              <a:t>杰、</a:t>
            </a:r>
            <a:r>
              <a:rPr lang="zh-TW" altLang="zh-TW" dirty="0"/>
              <a:t>巴</a:t>
            </a:r>
            <a:r>
              <a:rPr lang="en-US" altLang="zh-TW" dirty="0"/>
              <a:t>  </a:t>
            </a:r>
            <a:r>
              <a:rPr lang="zh-TW" altLang="zh-TW" dirty="0"/>
              <a:t>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02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63688" y="1340768"/>
            <a:ext cx="57606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/>
            <a:r>
              <a:rPr lang="zh-TW" altLang="zh-TW" sz="1600" b="1" dirty="0"/>
              <a:t>壹●前言</a:t>
            </a:r>
            <a:r>
              <a:rPr lang="en-US" altLang="zh-TW" sz="1600" b="1" dirty="0"/>
              <a:t>……………………………………………………………P.3</a:t>
            </a:r>
            <a:endParaRPr lang="zh-TW" altLang="zh-TW" sz="1600" dirty="0"/>
          </a:p>
          <a:p>
            <a:pPr marL="271463" indent="-271463"/>
            <a:r>
              <a:rPr lang="zh-TW" altLang="zh-TW" sz="1600" dirty="0"/>
              <a:t>一、研究動機</a:t>
            </a:r>
          </a:p>
          <a:p>
            <a:pPr marL="271463" indent="-271463"/>
            <a:r>
              <a:rPr lang="zh-TW" altLang="zh-TW" sz="1600" dirty="0"/>
              <a:t>二、研究目的</a:t>
            </a:r>
          </a:p>
          <a:p>
            <a:pPr marL="271463" indent="-271463"/>
            <a:r>
              <a:rPr lang="zh-TW" altLang="zh-TW" sz="1600" dirty="0"/>
              <a:t>三、研究方法</a:t>
            </a:r>
          </a:p>
          <a:p>
            <a:pPr marL="271463" indent="-271463"/>
            <a:r>
              <a:rPr lang="zh-TW" altLang="zh-TW" sz="1600" b="1" dirty="0"/>
              <a:t>貳●正文</a:t>
            </a:r>
            <a:r>
              <a:rPr lang="en-US" altLang="zh-TW" sz="1600" b="1" dirty="0"/>
              <a:t>……………………………………………………………P.3</a:t>
            </a:r>
            <a:r>
              <a:rPr lang="zh-TW" altLang="zh-TW" sz="1600" b="1" dirty="0"/>
              <a:t>、</a:t>
            </a:r>
            <a:r>
              <a:rPr lang="en-US" altLang="zh-TW" sz="1600" b="1" dirty="0"/>
              <a:t>4</a:t>
            </a:r>
            <a:endParaRPr lang="zh-TW" altLang="zh-TW" sz="1600" dirty="0"/>
          </a:p>
          <a:p>
            <a:pPr marL="271463" indent="-271463"/>
            <a:r>
              <a:rPr lang="zh-TW" altLang="zh-TW" sz="1600" dirty="0"/>
              <a:t>一、魯凱族階級制度</a:t>
            </a:r>
          </a:p>
          <a:p>
            <a:pPr marL="271463" indent="-271463"/>
            <a:r>
              <a:rPr lang="zh-TW" altLang="zh-TW" sz="1600" dirty="0"/>
              <a:t>二、魯凱族傳統服飾分類</a:t>
            </a:r>
          </a:p>
          <a:p>
            <a:pPr marL="271463" indent="87313"/>
            <a:r>
              <a:rPr lang="en-US" altLang="zh-TW" sz="1600" dirty="0"/>
              <a:t>(</a:t>
            </a:r>
            <a:r>
              <a:rPr lang="zh-TW" altLang="zh-TW" sz="1600" dirty="0"/>
              <a:t>一</a:t>
            </a:r>
            <a:r>
              <a:rPr lang="en-US" altLang="zh-TW" sz="1600" dirty="0"/>
              <a:t>)</a:t>
            </a:r>
            <a:r>
              <a:rPr lang="zh-TW" altLang="zh-TW" sz="1600" dirty="0"/>
              <a:t>女生</a:t>
            </a:r>
          </a:p>
          <a:p>
            <a:pPr marL="271463" indent="87313"/>
            <a:r>
              <a:rPr lang="en-US" altLang="zh-TW" sz="1600" dirty="0"/>
              <a:t>(</a:t>
            </a:r>
            <a:r>
              <a:rPr lang="zh-TW" altLang="zh-TW" sz="1600" dirty="0"/>
              <a:t>二</a:t>
            </a:r>
            <a:r>
              <a:rPr lang="en-US" altLang="zh-TW" sz="1600" dirty="0"/>
              <a:t>)</a:t>
            </a:r>
            <a:r>
              <a:rPr lang="zh-TW" altLang="zh-TW" sz="1600" dirty="0"/>
              <a:t>男生</a:t>
            </a:r>
          </a:p>
          <a:p>
            <a:pPr marL="271463" indent="87313"/>
            <a:r>
              <a:rPr lang="en-US" altLang="zh-TW" sz="1600" dirty="0"/>
              <a:t>(</a:t>
            </a:r>
            <a:r>
              <a:rPr lang="zh-TW" altLang="zh-TW" sz="1600" dirty="0"/>
              <a:t>三</a:t>
            </a:r>
            <a:r>
              <a:rPr lang="en-US" altLang="zh-TW" sz="1600" dirty="0"/>
              <a:t>)</a:t>
            </a:r>
            <a:r>
              <a:rPr lang="zh-TW" altLang="zh-TW" sz="1600" dirty="0"/>
              <a:t>配件</a:t>
            </a:r>
          </a:p>
          <a:p>
            <a:pPr marL="271463" indent="87313"/>
            <a:r>
              <a:rPr lang="en-US" altLang="zh-TW" sz="1600" dirty="0"/>
              <a:t>(</a:t>
            </a:r>
            <a:r>
              <a:rPr lang="zh-TW" altLang="zh-TW" sz="1600" dirty="0"/>
              <a:t>四</a:t>
            </a:r>
            <a:r>
              <a:rPr lang="en-US" altLang="zh-TW" sz="1600" dirty="0"/>
              <a:t>)</a:t>
            </a:r>
            <a:r>
              <a:rPr lang="zh-TW" altLang="zh-TW" sz="1600" dirty="0"/>
              <a:t>頭飾</a:t>
            </a:r>
          </a:p>
          <a:p>
            <a:pPr marL="271463" indent="87313"/>
            <a:r>
              <a:rPr lang="en-US" altLang="zh-TW" sz="1600" dirty="0" smtClean="0"/>
              <a:t>(</a:t>
            </a:r>
            <a:r>
              <a:rPr lang="zh-TW" altLang="zh-TW" sz="1600" dirty="0"/>
              <a:t>五</a:t>
            </a:r>
            <a:r>
              <a:rPr lang="en-US" altLang="zh-TW" sz="1600" dirty="0"/>
              <a:t>) </a:t>
            </a:r>
            <a:r>
              <a:rPr lang="zh-TW" altLang="zh-TW" sz="1600" dirty="0"/>
              <a:t>服飾意義</a:t>
            </a:r>
          </a:p>
          <a:p>
            <a:pPr marL="271463" indent="87313"/>
            <a:r>
              <a:rPr lang="en-US" altLang="zh-TW" sz="1600" dirty="0" smtClean="0"/>
              <a:t>(</a:t>
            </a:r>
            <a:r>
              <a:rPr lang="zh-TW" altLang="zh-TW" sz="1600" dirty="0"/>
              <a:t>六</a:t>
            </a:r>
            <a:r>
              <a:rPr lang="en-US" altLang="zh-TW" sz="1600" dirty="0"/>
              <a:t>)</a:t>
            </a:r>
            <a:r>
              <a:rPr lang="zh-TW" altLang="zh-TW" sz="1600" dirty="0"/>
              <a:t>魯凱族與排灣族服飾的差別</a:t>
            </a:r>
          </a:p>
          <a:p>
            <a:pPr marL="271463" indent="-271463"/>
            <a:r>
              <a:rPr lang="en-US" altLang="zh-TW" sz="1600" dirty="0"/>
              <a:t> </a:t>
            </a:r>
            <a:r>
              <a:rPr lang="zh-TW" altLang="zh-TW" sz="1600" b="1" dirty="0" smtClean="0"/>
              <a:t>參</a:t>
            </a:r>
            <a:r>
              <a:rPr lang="zh-TW" altLang="zh-TW" sz="1600" b="1" dirty="0"/>
              <a:t>●結論</a:t>
            </a:r>
            <a:r>
              <a:rPr lang="en-US" altLang="zh-TW" sz="1600" b="1" dirty="0"/>
              <a:t>……………………………………………………………P.5</a:t>
            </a:r>
            <a:endParaRPr lang="zh-TW" altLang="zh-TW" sz="1600" dirty="0"/>
          </a:p>
          <a:p>
            <a:pPr marL="271463" indent="-271463"/>
            <a:r>
              <a:rPr lang="en-US" altLang="zh-TW" b="1" dirty="0"/>
              <a:t> </a:t>
            </a:r>
            <a:endParaRPr lang="zh-TW" altLang="zh-TW" dirty="0"/>
          </a:p>
          <a:p>
            <a:pPr marL="271463" indent="-271463"/>
            <a:r>
              <a:rPr lang="zh-TW" altLang="zh-TW" b="1" dirty="0"/>
              <a:t>肆●引註資料</a:t>
            </a:r>
            <a:r>
              <a:rPr lang="en-US" altLang="zh-TW" b="1" dirty="0"/>
              <a:t>………………………………………………………P.5</a:t>
            </a:r>
            <a:endParaRPr lang="zh-TW" altLang="zh-TW" dirty="0"/>
          </a:p>
          <a:p>
            <a:pPr marL="271463" indent="-271463"/>
            <a:r>
              <a:rPr lang="en-US" altLang="zh-TW" dirty="0"/>
              <a:t> </a:t>
            </a:r>
            <a:endParaRPr lang="zh-TW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2627784" y="47667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目錄</a:t>
            </a:r>
          </a:p>
        </p:txBody>
      </p:sp>
    </p:spTree>
    <p:extLst>
      <p:ext uri="{BB962C8B-B14F-4D97-AF65-F5344CB8AC3E}">
        <p14:creationId xmlns:p14="http://schemas.microsoft.com/office/powerpoint/2010/main" val="6070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260648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dirty="0"/>
              <a:t>壹</a:t>
            </a:r>
            <a:r>
              <a:rPr lang="en-US" altLang="zh-TW" sz="3200" dirty="0"/>
              <a:t>●</a:t>
            </a:r>
            <a:r>
              <a:rPr lang="zh-TW" altLang="zh-TW" sz="3200" dirty="0"/>
              <a:t>前言</a:t>
            </a:r>
            <a:endParaRPr lang="zh-TW" altLang="en-US" sz="3200" dirty="0"/>
          </a:p>
        </p:txBody>
      </p:sp>
      <p:sp>
        <p:nvSpPr>
          <p:cNvPr id="3" name="矩形 2"/>
          <p:cNvSpPr/>
          <p:nvPr/>
        </p:nvSpPr>
        <p:spPr>
          <a:xfrm>
            <a:off x="1979712" y="1196752"/>
            <a:ext cx="5310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一、研究動機</a:t>
            </a:r>
            <a:r>
              <a:rPr lang="en-US" altLang="zh-TW" dirty="0"/>
              <a:t>:  </a:t>
            </a:r>
            <a:endParaRPr lang="zh-TW" altLang="zh-TW" dirty="0"/>
          </a:p>
          <a:p>
            <a:r>
              <a:rPr lang="en-US" altLang="zh-TW" dirty="0"/>
              <a:t>    </a:t>
            </a:r>
            <a:r>
              <a:rPr lang="zh-TW" altLang="zh-TW" dirty="0"/>
              <a:t>因為魯凱族與排灣族的傳統服飾十分相像，在與長輩們的聊天過程中，了解到魯凱族與排灣族傳統服飾上的差異，以及在不同階級、年齡、場合上所穿著傳統服飾，想更深入去研究有關服飾的差異問題。</a:t>
            </a:r>
          </a:p>
          <a:p>
            <a:r>
              <a:rPr lang="zh-TW" altLang="zh-TW" dirty="0"/>
              <a:t>二、研究目的</a:t>
            </a:r>
          </a:p>
          <a:p>
            <a:r>
              <a:rPr lang="zh-TW" altLang="zh-TW" dirty="0"/>
              <a:t>（一）找出魯凱族與排灣族服飾上的差異。</a:t>
            </a:r>
          </a:p>
          <a:p>
            <a:r>
              <a:rPr lang="zh-TW" altLang="zh-TW" dirty="0"/>
              <a:t>（二）了解自己所穿的族服上圖騰所代表的意義。</a:t>
            </a:r>
          </a:p>
          <a:p>
            <a:r>
              <a:rPr lang="zh-TW" altLang="zh-TW" dirty="0"/>
              <a:t>（三）了解自己身分及活動場合所適合穿著的服飾。</a:t>
            </a:r>
          </a:p>
          <a:p>
            <a:r>
              <a:rPr lang="zh-TW" altLang="zh-TW" dirty="0"/>
              <a:t>（四）藉由這項研究更認識自己的文化及自己在部落的身分。</a:t>
            </a:r>
          </a:p>
          <a:p>
            <a:r>
              <a:rPr lang="zh-TW" altLang="zh-TW" dirty="0"/>
              <a:t>三、研究方法：</a:t>
            </a:r>
            <a:r>
              <a:rPr lang="en-US" altLang="zh-TW" dirty="0"/>
              <a:t>  </a:t>
            </a:r>
            <a:endParaRPr lang="zh-TW" altLang="zh-TW" dirty="0"/>
          </a:p>
          <a:p>
            <a:r>
              <a:rPr lang="en-US" altLang="zh-TW" dirty="0"/>
              <a:t>  </a:t>
            </a:r>
            <a:r>
              <a:rPr lang="zh-TW" altLang="zh-TW" dirty="0"/>
              <a:t>（一）詢問部落長輩。 </a:t>
            </a:r>
          </a:p>
          <a:p>
            <a:r>
              <a:rPr lang="en-US" altLang="zh-TW" dirty="0"/>
              <a:t>  </a:t>
            </a:r>
            <a:r>
              <a:rPr lang="zh-TW" altLang="zh-TW" dirty="0"/>
              <a:t>（二）上網查詢資料。 </a:t>
            </a:r>
          </a:p>
          <a:p>
            <a:r>
              <a:rPr lang="en-US" altLang="zh-TW" dirty="0"/>
              <a:t>  </a:t>
            </a:r>
            <a:r>
              <a:rPr lang="zh-TW" altLang="zh-TW" dirty="0"/>
              <a:t>（三）實際拜訪傳統服飾工坊。</a:t>
            </a:r>
          </a:p>
        </p:txBody>
      </p:sp>
    </p:spTree>
    <p:extLst>
      <p:ext uri="{BB962C8B-B14F-4D97-AF65-F5344CB8AC3E}">
        <p14:creationId xmlns:p14="http://schemas.microsoft.com/office/powerpoint/2010/main" val="11302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1520" y="26064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dirty="0"/>
              <a:t>貳</a:t>
            </a:r>
            <a:r>
              <a:rPr lang="en-US" altLang="zh-TW" sz="3200" dirty="0"/>
              <a:t>●</a:t>
            </a:r>
            <a:r>
              <a:rPr lang="zh-TW" altLang="zh-TW" sz="3200" dirty="0"/>
              <a:t>正文</a:t>
            </a:r>
            <a:endParaRPr lang="zh-TW" altLang="en-US" sz="32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522795"/>
              </p:ext>
            </p:extLst>
          </p:nvPr>
        </p:nvGraphicFramePr>
        <p:xfrm>
          <a:off x="971600" y="1916832"/>
          <a:ext cx="7128792" cy="370782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08112"/>
                <a:gridCol w="6120680"/>
              </a:tblGrid>
              <a:tr h="936103"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大頭目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是部落的大地主，擁有土地、獵區、河流。代表部落參與外社的公共事務。平日以收納賦稅為主。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貴族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為大頭目的近親。可以耕種土地不必納稅，也可以沿用貴族的名字。</a:t>
                      </a:r>
                      <a:endParaRPr lang="zh-TW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勇士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為有特殊功績的平民或有特殊才能的村民，如雕刻匠、打鐵匠。頭目會賜予他某些權利如戴羽毛、有階級的花環。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491560"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平民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多為佃農，向大頭目租地耕作。平民有向頭目納稅的義務，納稅的內容不是金錢，而是自己耕作收成的小米、花生之類的食物</a:t>
                      </a:r>
                      <a:r>
                        <a:rPr kumimoji="0" lang="en-US" altLang="zh-TW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kumimoji="0" lang="zh-TW" altLang="zh-TW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或是狩獵的肉品。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971600" y="1525434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/>
              <a:t>一、魯凱族階級制度</a:t>
            </a:r>
            <a:r>
              <a:rPr lang="zh-TW" altLang="zh-TW" dirty="0"/>
              <a:t>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48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5536" y="1084094"/>
            <a:ext cx="355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/>
              <a:t>二、魯凱族傳統服飾分類</a:t>
            </a:r>
            <a:r>
              <a:rPr lang="en-US" altLang="zh-TW" b="1" dirty="0"/>
              <a:t>              </a:t>
            </a:r>
            <a:endParaRPr lang="zh-TW" altLang="zh-TW" b="1" dirty="0"/>
          </a:p>
        </p:txBody>
      </p:sp>
      <p:pic>
        <p:nvPicPr>
          <p:cNvPr id="8" name="圖片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5"/>
            <a:ext cx="1793160" cy="3378299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1127693" y="5151115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少女服裝以</a:t>
            </a:r>
            <a:r>
              <a:rPr lang="zh-TW" altLang="zh-TW" dirty="0">
                <a:solidFill>
                  <a:srgbClr val="FF0000"/>
                </a:solidFill>
              </a:rPr>
              <a:t>鮮紅色</a:t>
            </a:r>
            <a:r>
              <a:rPr lang="zh-TW" altLang="zh-TW" dirty="0"/>
              <a:t>為主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898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423</Words>
  <Application>Microsoft Office PowerPoint</Application>
  <PresentationFormat>如螢幕大小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市鎮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2016-12-13T06:40:26Z</dcterms:created>
  <dcterms:modified xsi:type="dcterms:W3CDTF">2016-12-20T07:01:10Z</dcterms:modified>
</cp:coreProperties>
</file>